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294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58" r:id="rId10"/>
    <p:sldId id="291" r:id="rId11"/>
    <p:sldId id="259" r:id="rId12"/>
    <p:sldId id="261" r:id="rId13"/>
    <p:sldId id="278" r:id="rId14"/>
    <p:sldId id="279" r:id="rId15"/>
    <p:sldId id="262" r:id="rId16"/>
    <p:sldId id="263" r:id="rId17"/>
    <p:sldId id="266" r:id="rId18"/>
    <p:sldId id="268" r:id="rId19"/>
    <p:sldId id="269" r:id="rId20"/>
    <p:sldId id="270" r:id="rId21"/>
    <p:sldId id="271" r:id="rId22"/>
    <p:sldId id="272" r:id="rId23"/>
    <p:sldId id="273" r:id="rId24"/>
    <p:sldId id="292" r:id="rId25"/>
    <p:sldId id="274" r:id="rId26"/>
    <p:sldId id="275" r:id="rId27"/>
    <p:sldId id="280" r:id="rId28"/>
    <p:sldId id="281" r:id="rId29"/>
    <p:sldId id="282" r:id="rId30"/>
    <p:sldId id="293" r:id="rId31"/>
  </p:sldIdLst>
  <p:sldSz cx="24384000" cy="13716000"/>
  <p:notesSz cx="5143500" cy="9144000"/>
  <p:embeddedFontLst>
    <p:embeddedFont>
      <p:font typeface="Microsoft YaHei" panose="020B0503020204020204" pitchFamily="34" charset="-122"/>
      <p:regular r:id="rId33"/>
      <p:bold r:id="rId34"/>
    </p:embeddedFont>
    <p:embeddedFont>
      <p:font typeface="OPPOSans-B" pitchFamily="18" charset="-122"/>
      <p:regular r:id="rId35"/>
    </p:embeddedFont>
    <p:embeddedFont>
      <p:font typeface="OPPOSans-R" pitchFamily="18" charset="-122"/>
      <p:regular r:id="rId36"/>
    </p:embeddedFont>
    <p:embeddedFont>
      <p:font typeface="等线" panose="02010600030101010101" pitchFamily="2" charset="-122"/>
      <p:regular r:id="rId37"/>
      <p:bold r:id="rId38"/>
    </p:embeddedFont>
    <p:embeddedFont>
      <p:font typeface="Lantinghei SC Demibold" panose="02000000000000000000" pitchFamily="2" charset="-122"/>
      <p:regular r:id="rId39"/>
      <p:bold r:id="rId40"/>
    </p:embeddedFont>
    <p:embeddedFont>
      <p:font typeface="Lantinghei SC Extralight" panose="02000000000000000000" pitchFamily="2" charset="-122"/>
      <p:regular r:id="rId41"/>
    </p:embeddedFont>
    <p:embeddedFont>
      <p:font typeface="Microsoft YaHei Light" panose="020B0503020204020204" pitchFamily="34" charset="-122"/>
      <p:regular r:id="rId4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9300"/>
    <a:srgbClr val="652913"/>
    <a:srgbClr val="B5A66E"/>
    <a:srgbClr val="8E3816"/>
    <a:srgbClr val="D8960F"/>
    <a:srgbClr val="F05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83"/>
    <p:restoredTop sz="94581"/>
  </p:normalViewPr>
  <p:slideViewPr>
    <p:cSldViewPr snapToGrid="0" snapToObjects="1">
      <p:cViewPr varScale="1">
        <p:scale>
          <a:sx n="85" d="100"/>
          <a:sy n="85" d="100"/>
        </p:scale>
        <p:origin x="1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F2107-D685-B04E-9A47-E3C37179F339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77A13-54E0-BC4A-982C-C432F41A2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605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77A13-54E0-BC4A-982C-C432F41A2AB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320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77A13-54E0-BC4A-982C-C432F41A2AB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0576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77A13-54E0-BC4A-982C-C432F41A2AB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714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77A13-54E0-BC4A-982C-C432F41A2AB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707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1">
            <a:extLst>
              <a:ext uri="{FF2B5EF4-FFF2-40B4-BE49-F238E27FC236}">
                <a16:creationId xmlns:a16="http://schemas.microsoft.com/office/drawing/2014/main" id="{E73C6581-2FF0-424B-8CF4-BB6F8A5A36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0" y="-16324"/>
            <a:ext cx="24434800" cy="13748647"/>
          </a:xfrm>
          <a:prstGeom prst="rect">
            <a:avLst/>
          </a:prstGeom>
        </p:spPr>
      </p:pic>
      <p:pic>
        <p:nvPicPr>
          <p:cNvPr id="7" name="图片 6" descr="QR 代码&#10;&#10;描述已自动生成">
            <a:extLst>
              <a:ext uri="{FF2B5EF4-FFF2-40B4-BE49-F238E27FC236}">
                <a16:creationId xmlns:a16="http://schemas.microsoft.com/office/drawing/2014/main" id="{DF468213-D5A3-0E4E-AE98-21A5339121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501" y="11335958"/>
            <a:ext cx="3064588" cy="174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94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 3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" y="0"/>
            <a:ext cx="24381143" cy="13752489"/>
          </a:xfrm>
          <a:prstGeom prst="rect">
            <a:avLst/>
          </a:prstGeom>
          <a:ln>
            <a:noFill/>
          </a:ln>
        </p:spPr>
      </p:pic>
      <p:pic>
        <p:nvPicPr>
          <p:cNvPr id="302" name="image 30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 amt="83000"/>
          </a:blip>
          <a:srcRect/>
          <a:stretch>
            <a:fillRect/>
          </a:stretch>
        </p:blipFill>
        <p:spPr>
          <a:xfrm>
            <a:off x="1424708" y="0"/>
            <a:ext cx="12014201" cy="13766799"/>
          </a:xfrm>
          <a:prstGeom prst="rect">
            <a:avLst/>
          </a:prstGeom>
          <a:ln>
            <a:noFill/>
          </a:ln>
        </p:spPr>
      </p:pic>
      <p:sp>
        <p:nvSpPr>
          <p:cNvPr id="303" name="Object 303"/>
          <p:cNvSpPr txBox="1"/>
          <p:nvPr/>
        </p:nvSpPr>
        <p:spPr>
          <a:xfrm>
            <a:off x="2542308" y="1739143"/>
            <a:ext cx="9373968" cy="19177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14166"/>
              </a:lnSpc>
            </a:pPr>
            <a:r>
              <a:rPr lang="zh-CN" altLang="en-US" sz="11000">
                <a:solidFill>
                  <a:srgbClr val="FFFFFF"/>
                </a:solidFill>
                <a:latin typeface="OPPOSans-B"/>
                <a:ea typeface="OPPOSans-B"/>
              </a:rPr>
              <a:t>建造的艺术</a:t>
            </a:r>
            <a:endParaRPr lang="en-US" altLang="zh-CN" sz="11000">
              <a:solidFill>
                <a:srgbClr val="FFFFFF"/>
              </a:solidFill>
              <a:latin typeface="OPPOSans-B"/>
              <a:ea typeface="OPPOSans-B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2610042" y="3533079"/>
            <a:ext cx="9373971" cy="6985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4000">
                <a:solidFill>
                  <a:srgbClr val="FFFFFF"/>
                </a:solidFill>
                <a:latin typeface="OPPOSans-R"/>
                <a:ea typeface="OPPOSans-R"/>
              </a:rPr>
              <a:t>ARCHITECTURAL ART</a:t>
            </a:r>
            <a:endParaRPr lang="zh-CN" altLang="en-US"/>
          </a:p>
        </p:txBody>
      </p:sp>
      <p:pic>
        <p:nvPicPr>
          <p:cNvPr id="305" name="image 30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31208" y="4343400"/>
            <a:ext cx="63500" cy="368300"/>
          </a:xfrm>
          <a:prstGeom prst="rect">
            <a:avLst/>
          </a:prstGeom>
        </p:spPr>
      </p:pic>
      <p:pic>
        <p:nvPicPr>
          <p:cNvPr id="306" name="image 30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31208" y="1511299"/>
            <a:ext cx="63500" cy="495300"/>
          </a:xfrm>
          <a:prstGeom prst="rect">
            <a:avLst/>
          </a:prstGeom>
        </p:spPr>
      </p:pic>
      <p:pic>
        <p:nvPicPr>
          <p:cNvPr id="307" name="image 3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95909" y="1498599"/>
            <a:ext cx="63500" cy="3213100"/>
          </a:xfrm>
          <a:prstGeom prst="rect">
            <a:avLst/>
          </a:prstGeom>
        </p:spPr>
      </p:pic>
      <p:sp>
        <p:nvSpPr>
          <p:cNvPr id="308" name="Object 308"/>
          <p:cNvSpPr txBox="1"/>
          <p:nvPr/>
        </p:nvSpPr>
        <p:spPr>
          <a:xfrm>
            <a:off x="2631593" y="5615123"/>
            <a:ext cx="9969500" cy="71889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14166"/>
              </a:lnSpc>
            </a:pPr>
            <a:r>
              <a:rPr lang="zh-CN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OPPOSans-B"/>
                <a:ea typeface="OPPOSans-B"/>
              </a:rPr>
              <a:t>新中式美学灵感</a:t>
            </a:r>
            <a:endParaRPr lang="zh-CN" altLang="en-US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2618508" y="6299864"/>
            <a:ext cx="10147300" cy="254144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4300"/>
              </a:lnSpc>
            </a:pPr>
            <a:r>
              <a:rPr lang="zh-CN" altLang="en-US" sz="3000" dirty="0">
                <a:solidFill>
                  <a:srgbClr val="FFFFFF"/>
                </a:solidFill>
                <a:latin typeface="OPPOSans-R"/>
                <a:ea typeface="OPPOSans-R"/>
              </a:rPr>
              <a:t>源于古典园林</a:t>
            </a:r>
          </a:p>
          <a:p>
            <a:pPr>
              <a:lnSpc>
                <a:spcPts val="4300"/>
              </a:lnSpc>
            </a:pPr>
            <a:r>
              <a:rPr lang="zh-CN" altLang="en-US" sz="3000" dirty="0">
                <a:solidFill>
                  <a:srgbClr val="FFFFFF"/>
                </a:solidFill>
                <a:latin typeface="OPPOSans-R"/>
                <a:ea typeface="OPPOSans-R"/>
              </a:rPr>
              <a:t>其精美的艺术形式与花园精致之美</a:t>
            </a:r>
          </a:p>
          <a:p>
            <a:pPr>
              <a:lnSpc>
                <a:spcPts val="4300"/>
              </a:lnSpc>
            </a:pPr>
            <a:r>
              <a:rPr lang="zh-CN" altLang="en-US" sz="3000" dirty="0">
                <a:solidFill>
                  <a:srgbClr val="FFFFFF"/>
                </a:solidFill>
                <a:latin typeface="OPPOSans-R"/>
                <a:ea typeface="OPPOSans-R"/>
              </a:rPr>
              <a:t>与中国文学与山水画艺术密切关联</a:t>
            </a:r>
          </a:p>
          <a:p>
            <a:pPr>
              <a:lnSpc>
                <a:spcPts val="4300"/>
              </a:lnSpc>
            </a:pPr>
            <a:r>
              <a:rPr lang="zh-CN" altLang="en-US" sz="3000" dirty="0">
                <a:solidFill>
                  <a:srgbClr val="FFFFFF"/>
                </a:solidFill>
                <a:latin typeface="OPPOSans-R"/>
                <a:ea typeface="OPPOSans-R"/>
              </a:rPr>
              <a:t>通过视觉体现苏州的艺术价值</a:t>
            </a:r>
            <a:endParaRPr lang="en-US" altLang="zh-CN" sz="3000" dirty="0">
              <a:solidFill>
                <a:srgbClr val="FFFFFF"/>
              </a:solidFill>
              <a:latin typeface="OPPOSans-R"/>
              <a:ea typeface="OPPOSans-R"/>
            </a:endParaRPr>
          </a:p>
        </p:txBody>
      </p:sp>
      <p:sp>
        <p:nvSpPr>
          <p:cNvPr id="3010" name="Object 3010"/>
          <p:cNvSpPr txBox="1"/>
          <p:nvPr/>
        </p:nvSpPr>
        <p:spPr>
          <a:xfrm>
            <a:off x="2727036" y="12327515"/>
            <a:ext cx="8220246" cy="4318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>
                <a:solidFill>
                  <a:schemeClr val="bg1"/>
                </a:solidFill>
              </a:rPr>
              <a:t>IMAGINE | EXPLORE | DISCOVER |ART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014" name="image 30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618508" y="4648200"/>
            <a:ext cx="9740900" cy="63500"/>
          </a:xfrm>
          <a:prstGeom prst="rect">
            <a:avLst/>
          </a:prstGeom>
        </p:spPr>
      </p:pic>
      <p:pic>
        <p:nvPicPr>
          <p:cNvPr id="3015" name="image 30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618508" y="1511299"/>
            <a:ext cx="9740900" cy="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45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age 40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70FBBA6-1EB4-D043-8B82-DE3C063E1C8B}"/>
              </a:ext>
            </a:extLst>
          </p:cNvPr>
          <p:cNvSpPr/>
          <p:nvPr/>
        </p:nvSpPr>
        <p:spPr>
          <a:xfrm>
            <a:off x="221673" y="5708073"/>
            <a:ext cx="13549745" cy="7068062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Object 3010">
            <a:extLst>
              <a:ext uri="{FF2B5EF4-FFF2-40B4-BE49-F238E27FC236}">
                <a16:creationId xmlns:a16="http://schemas.microsoft.com/office/drawing/2014/main" id="{346D862C-45A2-8C47-9C89-887F2C159E09}"/>
              </a:ext>
            </a:extLst>
          </p:cNvPr>
          <p:cNvSpPr txBox="1"/>
          <p:nvPr/>
        </p:nvSpPr>
        <p:spPr>
          <a:xfrm>
            <a:off x="1282700" y="11927530"/>
            <a:ext cx="8220246" cy="4318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>
                <a:solidFill>
                  <a:schemeClr val="bg1">
                    <a:lumMod val="8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C182A6D-BC63-1247-A90D-EB898910C1D1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3" name="Object 403"/>
          <p:cNvSpPr txBox="1"/>
          <p:nvPr/>
        </p:nvSpPr>
        <p:spPr>
          <a:xfrm>
            <a:off x="1282700" y="6060184"/>
            <a:ext cx="8978900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8000" dirty="0">
                <a:solidFill>
                  <a:srgbClr val="B5A56D"/>
                </a:solidFill>
                <a:latin typeface="OPPOSans-B"/>
                <a:ea typeface="OPPOSans-B"/>
              </a:rPr>
              <a:t>INTRODUCTION</a:t>
            </a:r>
            <a:endParaRPr lang="zh-CN" altLang="en-US" dirty="0"/>
          </a:p>
        </p:txBody>
      </p:sp>
      <p:sp>
        <p:nvSpPr>
          <p:cNvPr id="405" name="Object 405"/>
          <p:cNvSpPr txBox="1"/>
          <p:nvPr/>
        </p:nvSpPr>
        <p:spPr>
          <a:xfrm>
            <a:off x="1282700" y="8751071"/>
            <a:ext cx="11823700" cy="230912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8585"/>
              </a:lnSpc>
            </a:pPr>
            <a:r>
              <a:rPr lang="zh-CN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OPPOSans-R"/>
                <a:ea typeface="OPPOSans-R"/>
              </a:rPr>
              <a:t>恒力大酒店隶属于恒力集团，酒店位于苏州太湖新城核心区，优雅的美学与巧妙的空间设计生动演绎江南独有韵味；毗邻苏州湾阅湖台音乐喷泉，俯瞰百里太湖生态风光带，便利的交通网络，都市缤纷华彩之中，尽享东太湖旖旎风光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4" name="Object 404"/>
          <p:cNvSpPr txBox="1"/>
          <p:nvPr/>
        </p:nvSpPr>
        <p:spPr>
          <a:xfrm>
            <a:off x="1282700" y="7553384"/>
            <a:ext cx="7348965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14166"/>
              </a:lnSpc>
            </a:pPr>
            <a:r>
              <a:rPr lang="zh-CN" altLang="en-US" sz="6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Lantinghei SC Extralight" panose="02000000000000000000" pitchFamily="2" charset="-122"/>
                <a:ea typeface="Lantinghei SC Extralight" panose="02000000000000000000" pitchFamily="2" charset="-122"/>
              </a:rPr>
              <a:t>简介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image 6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716000"/>
          </a:xfrm>
          <a:prstGeom prst="rect">
            <a:avLst/>
          </a:prstGeom>
        </p:spPr>
      </p:pic>
      <p:sp>
        <p:nvSpPr>
          <p:cNvPr id="602" name="Object 602"/>
          <p:cNvSpPr txBox="1"/>
          <p:nvPr/>
        </p:nvSpPr>
        <p:spPr>
          <a:xfrm>
            <a:off x="11331864" y="1436112"/>
            <a:ext cx="11874500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8000" dirty="0">
                <a:solidFill>
                  <a:srgbClr val="B5A56D"/>
                </a:solidFill>
                <a:latin typeface="OPPOSans-B"/>
                <a:ea typeface="OPPOSans-B"/>
              </a:rPr>
              <a:t>ABOUT</a:t>
            </a:r>
            <a:r>
              <a:rPr lang="zh-CN" altLang="en-US" sz="8000">
                <a:solidFill>
                  <a:srgbClr val="B5A56D"/>
                </a:solidFill>
                <a:latin typeface="OPPOSans-B"/>
                <a:ea typeface="OPPOSans-B"/>
              </a:rPr>
              <a:t> </a:t>
            </a:r>
            <a:r>
              <a:rPr lang="en-US" altLang="zh-CN" sz="8000" dirty="0">
                <a:solidFill>
                  <a:srgbClr val="B5A56D"/>
                </a:solidFill>
                <a:latin typeface="OPPOSans-B"/>
                <a:ea typeface="OPPOSans-B"/>
              </a:rPr>
              <a:t>HOTEL</a:t>
            </a:r>
          </a:p>
        </p:txBody>
      </p:sp>
      <p:sp>
        <p:nvSpPr>
          <p:cNvPr id="603" name="Object 603"/>
          <p:cNvSpPr txBox="1"/>
          <p:nvPr/>
        </p:nvSpPr>
        <p:spPr>
          <a:xfrm>
            <a:off x="11331864" y="2866979"/>
            <a:ext cx="4903492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14166"/>
              </a:lnSpc>
            </a:pPr>
            <a:r>
              <a:rPr lang="zh-CN" altLang="en-US" sz="6000">
                <a:solidFill>
                  <a:schemeClr val="tx1">
                    <a:lumMod val="50000"/>
                    <a:lumOff val="50000"/>
                  </a:schemeClr>
                </a:solidFill>
                <a:latin typeface="Lantinghei SC Extralight" panose="02000000000000000000" pitchFamily="2" charset="-122"/>
                <a:ea typeface="Lantinghei SC Extralight" panose="02000000000000000000" pitchFamily="2" charset="-122"/>
              </a:rPr>
              <a:t>关于酒店</a:t>
            </a:r>
          </a:p>
        </p:txBody>
      </p:sp>
      <p:sp>
        <p:nvSpPr>
          <p:cNvPr id="18" name="Object 405">
            <a:extLst>
              <a:ext uri="{FF2B5EF4-FFF2-40B4-BE49-F238E27FC236}">
                <a16:creationId xmlns:a16="http://schemas.microsoft.com/office/drawing/2014/main" id="{0CBACC1C-88AE-114A-821A-38258E396463}"/>
              </a:ext>
            </a:extLst>
          </p:cNvPr>
          <p:cNvSpPr txBox="1"/>
          <p:nvPr/>
        </p:nvSpPr>
        <p:spPr>
          <a:xfrm>
            <a:off x="11331864" y="4347224"/>
            <a:ext cx="10807700" cy="502155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18585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恒力大酒店位于东太湖畔，设有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339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间宽敞客房及套房，约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4,500㎡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的宴会及会议设施，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1,600㎡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无柱挑高宴会厅。极具特色的中西餐厅带您体验绝妙的美食大赏，云端行政酒廊私享专属空间；沉浸在惬意康体中心舒缓解压，致力于满足每位商务及休闲度假旅客的多样需求。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Object 3010">
            <a:extLst>
              <a:ext uri="{FF2B5EF4-FFF2-40B4-BE49-F238E27FC236}">
                <a16:creationId xmlns:a16="http://schemas.microsoft.com/office/drawing/2014/main" id="{349646ED-A5A3-2B43-A4DE-BC736BC5D12C}"/>
              </a:ext>
            </a:extLst>
          </p:cNvPr>
          <p:cNvSpPr txBox="1"/>
          <p:nvPr/>
        </p:nvSpPr>
        <p:spPr>
          <a:xfrm>
            <a:off x="18794845" y="12470657"/>
            <a:ext cx="4619337" cy="497198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AD663E7-B2DA-3047-937A-9F7BF5CD6DA4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image 1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7" y="0"/>
            <a:ext cx="9527356" cy="13728700"/>
          </a:xfrm>
          <a:prstGeom prst="rect">
            <a:avLst/>
          </a:prstGeom>
        </p:spPr>
      </p:pic>
      <p:sp>
        <p:nvSpPr>
          <p:cNvPr id="9" name="Object 3010">
            <a:extLst>
              <a:ext uri="{FF2B5EF4-FFF2-40B4-BE49-F238E27FC236}">
                <a16:creationId xmlns:a16="http://schemas.microsoft.com/office/drawing/2014/main" id="{3AF627E8-AA2B-634E-982F-D74D59FE1B02}"/>
              </a:ext>
            </a:extLst>
          </p:cNvPr>
          <p:cNvSpPr txBox="1"/>
          <p:nvPr/>
        </p:nvSpPr>
        <p:spPr>
          <a:xfrm>
            <a:off x="19500491" y="12844510"/>
            <a:ext cx="4504872" cy="49707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Object 701">
            <a:extLst>
              <a:ext uri="{FF2B5EF4-FFF2-40B4-BE49-F238E27FC236}">
                <a16:creationId xmlns:a16="http://schemas.microsoft.com/office/drawing/2014/main" id="{A533F46C-42E0-584B-82A0-1DBFEEBC9DC9}"/>
              </a:ext>
            </a:extLst>
          </p:cNvPr>
          <p:cNvSpPr txBox="1"/>
          <p:nvPr/>
        </p:nvSpPr>
        <p:spPr>
          <a:xfrm>
            <a:off x="11225537" y="937868"/>
            <a:ext cx="4802316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7000" b="1">
                <a:solidFill>
                  <a:srgbClr val="B5A56D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酒店大堂</a:t>
            </a:r>
            <a:endParaRPr lang="zh-CN" altLang="en-US" sz="7000" b="1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D7C553-F043-984A-BDC9-B2FCE50365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6800" y="3498079"/>
            <a:ext cx="12678183" cy="8452122"/>
          </a:xfrm>
          <a:prstGeom prst="rect">
            <a:avLst/>
          </a:prstGeom>
        </p:spPr>
      </p:pic>
      <p:sp>
        <p:nvSpPr>
          <p:cNvPr id="13" name="Object 702">
            <a:extLst>
              <a:ext uri="{FF2B5EF4-FFF2-40B4-BE49-F238E27FC236}">
                <a16:creationId xmlns:a16="http://schemas.microsoft.com/office/drawing/2014/main" id="{42DD6400-F9A8-A347-8594-C356B40EF977}"/>
              </a:ext>
            </a:extLst>
          </p:cNvPr>
          <p:cNvSpPr txBox="1"/>
          <p:nvPr/>
        </p:nvSpPr>
        <p:spPr>
          <a:xfrm>
            <a:off x="11278503" y="2101079"/>
            <a:ext cx="4666223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6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LOBBY</a:t>
            </a:r>
            <a:endParaRPr lang="zh-CN" altLang="en-US" sz="6000" b="1" i="1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CA96562-81FC-8145-8D66-06C0D5B5F62E}"/>
              </a:ext>
            </a:extLst>
          </p:cNvPr>
          <p:cNvSpPr/>
          <p:nvPr/>
        </p:nvSpPr>
        <p:spPr>
          <a:xfrm>
            <a:off x="9512748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8310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image 10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8653" y="-25400"/>
            <a:ext cx="318653" cy="13741400"/>
          </a:xfrm>
          <a:prstGeom prst="rect">
            <a:avLst/>
          </a:prstGeom>
        </p:spPr>
      </p:pic>
      <p:sp>
        <p:nvSpPr>
          <p:cNvPr id="9" name="Object 3010">
            <a:extLst>
              <a:ext uri="{FF2B5EF4-FFF2-40B4-BE49-F238E27FC236}">
                <a16:creationId xmlns:a16="http://schemas.microsoft.com/office/drawing/2014/main" id="{3AF627E8-AA2B-634E-982F-D74D59FE1B02}"/>
              </a:ext>
            </a:extLst>
          </p:cNvPr>
          <p:cNvSpPr txBox="1"/>
          <p:nvPr/>
        </p:nvSpPr>
        <p:spPr>
          <a:xfrm>
            <a:off x="18253584" y="1070570"/>
            <a:ext cx="4504872" cy="49707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2C26EC-9F75-9247-8059-67C94228B9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800" y="3208041"/>
            <a:ext cx="20441309" cy="7854574"/>
          </a:xfrm>
          <a:prstGeom prst="rect">
            <a:avLst/>
          </a:prstGeom>
        </p:spPr>
      </p:pic>
      <p:sp>
        <p:nvSpPr>
          <p:cNvPr id="12" name="Object 701">
            <a:extLst>
              <a:ext uri="{FF2B5EF4-FFF2-40B4-BE49-F238E27FC236}">
                <a16:creationId xmlns:a16="http://schemas.microsoft.com/office/drawing/2014/main" id="{2206FA92-A24F-C341-876A-07F2EDFA2E54}"/>
              </a:ext>
            </a:extLst>
          </p:cNvPr>
          <p:cNvSpPr txBox="1"/>
          <p:nvPr/>
        </p:nvSpPr>
        <p:spPr>
          <a:xfrm>
            <a:off x="1781383" y="860205"/>
            <a:ext cx="6950778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7000">
                <a:solidFill>
                  <a:srgbClr val="B5A56D"/>
                </a:solidFill>
                <a:latin typeface="OPPOSans-B"/>
                <a:ea typeface="OPPOSans-B"/>
              </a:rPr>
              <a:t>设计之源 </a:t>
            </a:r>
            <a:r>
              <a:rPr lang="en-US" altLang="zh-CN" sz="7000" dirty="0">
                <a:solidFill>
                  <a:srgbClr val="B5A56D"/>
                </a:solidFill>
                <a:latin typeface="OPPOSans-B"/>
                <a:ea typeface="OPPOSans-B"/>
              </a:rPr>
              <a:t>- </a:t>
            </a:r>
            <a:r>
              <a:rPr lang="zh-CN" altLang="en-US" sz="7000">
                <a:solidFill>
                  <a:srgbClr val="B5A56D"/>
                </a:solidFill>
                <a:latin typeface="OPPOSans-B"/>
                <a:ea typeface="OPPOSans-B"/>
              </a:rPr>
              <a:t>风</a:t>
            </a:r>
            <a:endParaRPr lang="zh-CN" altLang="en-US" sz="7000"/>
          </a:p>
        </p:txBody>
      </p:sp>
      <p:sp>
        <p:nvSpPr>
          <p:cNvPr id="14" name="Object 702">
            <a:extLst>
              <a:ext uri="{FF2B5EF4-FFF2-40B4-BE49-F238E27FC236}">
                <a16:creationId xmlns:a16="http://schemas.microsoft.com/office/drawing/2014/main" id="{9F367D7C-5946-054F-A560-5675030583E1}"/>
              </a:ext>
            </a:extLst>
          </p:cNvPr>
          <p:cNvSpPr txBox="1"/>
          <p:nvPr/>
        </p:nvSpPr>
        <p:spPr>
          <a:xfrm>
            <a:off x="1836801" y="2064088"/>
            <a:ext cx="4666223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6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WIND</a:t>
            </a:r>
          </a:p>
        </p:txBody>
      </p:sp>
      <p:sp>
        <p:nvSpPr>
          <p:cNvPr id="15" name="Object 405">
            <a:extLst>
              <a:ext uri="{FF2B5EF4-FFF2-40B4-BE49-F238E27FC236}">
                <a16:creationId xmlns:a16="http://schemas.microsoft.com/office/drawing/2014/main" id="{2123536E-DAAC-9C41-ADD6-EB6EF1078907}"/>
              </a:ext>
            </a:extLst>
          </p:cNvPr>
          <p:cNvSpPr txBox="1"/>
          <p:nvPr/>
        </p:nvSpPr>
        <p:spPr>
          <a:xfrm>
            <a:off x="1836800" y="11319666"/>
            <a:ext cx="20552145" cy="1411058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18585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恒力大酒店整个大堂透着精致典雅的艺术元素，美学和微妙雕塑悬挂通过风在观众面前展开优美的柳叶随风摇摆，反射缝隙间投射的阳光与建筑的直线形成对比。仿佛可听到风的呼啸和树叶沙沙的自然声音。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40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8127226-5E89-AC45-8203-F08E71B773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531" y="1424171"/>
            <a:ext cx="15052470" cy="11083636"/>
          </a:xfrm>
          <a:prstGeom prst="rect">
            <a:avLst/>
          </a:prstGeom>
        </p:spPr>
      </p:pic>
      <p:sp>
        <p:nvSpPr>
          <p:cNvPr id="701" name="Object 701"/>
          <p:cNvSpPr txBox="1"/>
          <p:nvPr/>
        </p:nvSpPr>
        <p:spPr>
          <a:xfrm>
            <a:off x="1458192" y="1366205"/>
            <a:ext cx="6950778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8000" dirty="0">
                <a:solidFill>
                  <a:srgbClr val="B5A56D"/>
                </a:solidFill>
                <a:latin typeface="OPPOSans-B"/>
                <a:ea typeface="OPPOSans-B"/>
              </a:rPr>
              <a:t>设计之源 </a:t>
            </a:r>
            <a:r>
              <a:rPr lang="en-US" altLang="zh-CN" sz="8000" dirty="0">
                <a:solidFill>
                  <a:srgbClr val="B5A56D"/>
                </a:solidFill>
                <a:latin typeface="OPPOSans-B"/>
                <a:ea typeface="OPPOSans-B"/>
              </a:rPr>
              <a:t>- </a:t>
            </a:r>
            <a:r>
              <a:rPr lang="zh-CN" altLang="en-US" sz="8000" dirty="0">
                <a:solidFill>
                  <a:srgbClr val="B5A56D"/>
                </a:solidFill>
                <a:latin typeface="OPPOSans-B"/>
                <a:ea typeface="OPPOSans-B"/>
              </a:rPr>
              <a:t>雅</a:t>
            </a:r>
            <a:endParaRPr lang="zh-CN" altLang="en-US" dirty="0"/>
          </a:p>
        </p:txBody>
      </p:sp>
      <p:sp>
        <p:nvSpPr>
          <p:cNvPr id="702" name="Object 702"/>
          <p:cNvSpPr txBox="1"/>
          <p:nvPr/>
        </p:nvSpPr>
        <p:spPr>
          <a:xfrm>
            <a:off x="1485901" y="2895362"/>
            <a:ext cx="4666223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6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ELEGANT</a:t>
            </a:r>
            <a:endParaRPr lang="zh-CN" altLang="en-US" sz="6000" i="1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9" name="Object 405">
            <a:extLst>
              <a:ext uri="{FF2B5EF4-FFF2-40B4-BE49-F238E27FC236}">
                <a16:creationId xmlns:a16="http://schemas.microsoft.com/office/drawing/2014/main" id="{8DC59BC4-73C5-084B-836B-0072CB1FA25E}"/>
              </a:ext>
            </a:extLst>
          </p:cNvPr>
          <p:cNvSpPr txBox="1"/>
          <p:nvPr/>
        </p:nvSpPr>
        <p:spPr>
          <a:xfrm>
            <a:off x="1458193" y="4862051"/>
            <a:ext cx="6950778" cy="587568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18585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“三吴都会，自古繁华，烟柳花桥，风帘翠幕，酒店分布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21F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至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38F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共有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339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间舒适宽敞的豪华客房，套房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67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间，优雅的美学与巧妙的空间设计生动演绎江南独有诗蕴，每个房间均配有高速网络，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55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寸液晶电视及智能电视系统，透过全景落地窗，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360°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俯瞰醉人太湖美景，携好友知己，沏壶好茶，尽享江南好时光。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Object 3010">
            <a:extLst>
              <a:ext uri="{FF2B5EF4-FFF2-40B4-BE49-F238E27FC236}">
                <a16:creationId xmlns:a16="http://schemas.microsoft.com/office/drawing/2014/main" id="{1C0ED117-C3B1-9343-A3E6-7F063B8D05D6}"/>
              </a:ext>
            </a:extLst>
          </p:cNvPr>
          <p:cNvSpPr txBox="1"/>
          <p:nvPr/>
        </p:nvSpPr>
        <p:spPr>
          <a:xfrm>
            <a:off x="1485901" y="12211475"/>
            <a:ext cx="5860861" cy="3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138E3B1-F242-B244-B696-C98904D53A38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FFBD720-E4C5-A943-A6F5-FBE7A3430E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3183" y="6955670"/>
            <a:ext cx="10140495" cy="676033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91472882-C9BE-874B-B51A-0FCC6DBDBAE9}"/>
              </a:ext>
            </a:extLst>
          </p:cNvPr>
          <p:cNvSpPr/>
          <p:nvPr/>
        </p:nvSpPr>
        <p:spPr>
          <a:xfrm>
            <a:off x="1" y="0"/>
            <a:ext cx="982132" cy="13716000"/>
          </a:xfrm>
          <a:prstGeom prst="rect">
            <a:avLst/>
          </a:prstGeom>
          <a:solidFill>
            <a:schemeClr val="bg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9B112FB-FA81-584D-82D3-FBAD43B8E1CB}"/>
              </a:ext>
            </a:extLst>
          </p:cNvPr>
          <p:cNvSpPr/>
          <p:nvPr/>
        </p:nvSpPr>
        <p:spPr>
          <a:xfrm>
            <a:off x="1" y="-1"/>
            <a:ext cx="982132" cy="5249334"/>
          </a:xfrm>
          <a:prstGeom prst="rect">
            <a:avLst/>
          </a:prstGeom>
          <a:solidFill>
            <a:schemeClr val="tx2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6D844FB-7F43-3745-8BC6-8B2843CFFB6D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8F32C057-34DE-5041-99B4-4820FC1C6F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3183" y="0"/>
            <a:ext cx="10140495" cy="676033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0" name="Object 405">
            <a:extLst>
              <a:ext uri="{FF2B5EF4-FFF2-40B4-BE49-F238E27FC236}">
                <a16:creationId xmlns:a16="http://schemas.microsoft.com/office/drawing/2014/main" id="{4975E2AF-E97E-B64D-8164-2FB1DD21F196}"/>
              </a:ext>
            </a:extLst>
          </p:cNvPr>
          <p:cNvSpPr txBox="1"/>
          <p:nvPr/>
        </p:nvSpPr>
        <p:spPr>
          <a:xfrm>
            <a:off x="3560679" y="4598658"/>
            <a:ext cx="3234118" cy="637037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豪华大床房</a:t>
            </a:r>
          </a:p>
          <a:p>
            <a:pPr algn="just">
              <a:lnSpc>
                <a:spcPct val="150000"/>
              </a:lnSpc>
            </a:pPr>
            <a:r>
              <a:rPr lang="zh-CN" altLang="en-US" sz="3000" dirty="0">
                <a:solidFill>
                  <a:srgbClr val="535353">
                    <a:lumMod val="75000"/>
                  </a:srgbClr>
                </a:solidFill>
                <a:latin typeface="OPPOSans-R"/>
                <a:ea typeface="OPPOSans-R"/>
              </a:rPr>
              <a:t>豪华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双床房</a:t>
            </a:r>
          </a:p>
          <a:p>
            <a:pPr algn="just">
              <a:lnSpc>
                <a:spcPct val="150000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湖景大床房</a:t>
            </a:r>
          </a:p>
          <a:p>
            <a:pPr algn="just">
              <a:lnSpc>
                <a:spcPct val="150000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湖景双床房</a:t>
            </a:r>
          </a:p>
          <a:p>
            <a:pPr algn="just">
              <a:lnSpc>
                <a:spcPct val="150000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贵宾套房</a:t>
            </a:r>
          </a:p>
          <a:p>
            <a:pPr algn="just">
              <a:lnSpc>
                <a:spcPct val="150000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贵宾湖景套房</a:t>
            </a:r>
          </a:p>
          <a:p>
            <a:pPr algn="just">
              <a:lnSpc>
                <a:spcPct val="150000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至尊套房</a:t>
            </a:r>
          </a:p>
          <a:p>
            <a:pPr algn="just">
              <a:lnSpc>
                <a:spcPct val="150000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总统套房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" name="Object 405">
            <a:extLst>
              <a:ext uri="{FF2B5EF4-FFF2-40B4-BE49-F238E27FC236}">
                <a16:creationId xmlns:a16="http://schemas.microsoft.com/office/drawing/2014/main" id="{A76EB094-DE33-BF42-BBAB-FCA34BE81FFC}"/>
              </a:ext>
            </a:extLst>
          </p:cNvPr>
          <p:cNvSpPr txBox="1"/>
          <p:nvPr/>
        </p:nvSpPr>
        <p:spPr>
          <a:xfrm>
            <a:off x="9781770" y="4598658"/>
            <a:ext cx="1320535" cy="6900587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58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</a:t>
            </a:r>
          </a:p>
          <a:p>
            <a:pPr algn="r">
              <a:lnSpc>
                <a:spcPct val="150000"/>
              </a:lnSpc>
            </a:pP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81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</a:t>
            </a:r>
          </a:p>
          <a:p>
            <a:pPr algn="r">
              <a:lnSpc>
                <a:spcPct val="150000"/>
              </a:lnSpc>
            </a:pP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44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</a:t>
            </a:r>
          </a:p>
          <a:p>
            <a:pPr algn="r">
              <a:lnSpc>
                <a:spcPct val="150000"/>
              </a:lnSpc>
            </a:pP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89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</a:t>
            </a:r>
          </a:p>
          <a:p>
            <a:pPr algn="r">
              <a:lnSpc>
                <a:spcPct val="150000"/>
              </a:lnSpc>
            </a:pP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15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</a:t>
            </a:r>
          </a:p>
          <a:p>
            <a:pPr algn="r">
              <a:lnSpc>
                <a:spcPct val="150000"/>
              </a:lnSpc>
            </a:pP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43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</a:t>
            </a:r>
          </a:p>
          <a:p>
            <a:pPr algn="r">
              <a:lnSpc>
                <a:spcPct val="150000"/>
              </a:lnSpc>
            </a:pP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8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</a:t>
            </a:r>
          </a:p>
          <a:p>
            <a:pPr algn="r">
              <a:lnSpc>
                <a:spcPct val="150000"/>
              </a:lnSpc>
            </a:pP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1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间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2FA6B38-F624-4548-8FAA-9EB9AD7D873A}"/>
              </a:ext>
            </a:extLst>
          </p:cNvPr>
          <p:cNvSpPr/>
          <p:nvPr/>
        </p:nvSpPr>
        <p:spPr>
          <a:xfrm>
            <a:off x="1444442" y="582038"/>
            <a:ext cx="17063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500" b="1">
                <a:solidFill>
                  <a:srgbClr val="B5A66E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房间</a:t>
            </a:r>
            <a:endParaRPr lang="en-US" altLang="zh-CN" sz="4500" b="1" dirty="0">
              <a:solidFill>
                <a:srgbClr val="B5A66E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r>
              <a:rPr lang="zh-CN" altLang="en-US" sz="4500" b="1">
                <a:solidFill>
                  <a:srgbClr val="B5A66E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类型 </a:t>
            </a:r>
            <a:endParaRPr lang="zh-CN" altLang="en-US" sz="4500" b="1">
              <a:solidFill>
                <a:srgbClr val="B5A66E"/>
              </a:solidFill>
              <a:effectLst/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F7FF737-9299-1742-947F-645BB52563CF}"/>
              </a:ext>
            </a:extLst>
          </p:cNvPr>
          <p:cNvSpPr/>
          <p:nvPr/>
        </p:nvSpPr>
        <p:spPr>
          <a:xfrm>
            <a:off x="3645462" y="4152057"/>
            <a:ext cx="7373716" cy="597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Object 405">
            <a:extLst>
              <a:ext uri="{FF2B5EF4-FFF2-40B4-BE49-F238E27FC236}">
                <a16:creationId xmlns:a16="http://schemas.microsoft.com/office/drawing/2014/main" id="{F01954B0-3343-F144-B01D-A6D9BB0C1B4C}"/>
              </a:ext>
            </a:extLst>
          </p:cNvPr>
          <p:cNvSpPr txBox="1"/>
          <p:nvPr/>
        </p:nvSpPr>
        <p:spPr>
          <a:xfrm>
            <a:off x="3608222" y="3157298"/>
            <a:ext cx="1267364" cy="72282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000" b="1">
                <a:solidFill>
                  <a:srgbClr val="B5A66E"/>
                </a:solidFill>
                <a:latin typeface="OPPOSans-R"/>
                <a:ea typeface="OPPOSans-R"/>
              </a:rPr>
              <a:t>房型</a:t>
            </a:r>
            <a:endParaRPr lang="zh-CN" altLang="en-US" b="1">
              <a:solidFill>
                <a:srgbClr val="B5A66E"/>
              </a:solidFill>
            </a:endParaRPr>
          </a:p>
        </p:txBody>
      </p:sp>
      <p:sp>
        <p:nvSpPr>
          <p:cNvPr id="35" name="Object 405">
            <a:extLst>
              <a:ext uri="{FF2B5EF4-FFF2-40B4-BE49-F238E27FC236}">
                <a16:creationId xmlns:a16="http://schemas.microsoft.com/office/drawing/2014/main" id="{84A28D0E-FC94-2F40-A2D8-8A383AC5E281}"/>
              </a:ext>
            </a:extLst>
          </p:cNvPr>
          <p:cNvSpPr txBox="1"/>
          <p:nvPr/>
        </p:nvSpPr>
        <p:spPr>
          <a:xfrm>
            <a:off x="9403502" y="3157297"/>
            <a:ext cx="1966234" cy="72282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000" b="1" dirty="0">
                <a:solidFill>
                  <a:srgbClr val="B5A66E"/>
                </a:solidFill>
                <a:latin typeface="OPPOSans-R"/>
                <a:ea typeface="OPPOSans-R"/>
              </a:rPr>
              <a:t>房间数量</a:t>
            </a:r>
            <a:endParaRPr lang="zh-CN" altLang="en-US" b="1" dirty="0">
              <a:solidFill>
                <a:srgbClr val="B5A66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301">
            <a:extLst>
              <a:ext uri="{FF2B5EF4-FFF2-40B4-BE49-F238E27FC236}">
                <a16:creationId xmlns:a16="http://schemas.microsoft.com/office/drawing/2014/main" id="{24CF2E3F-2DF3-1540-A88B-055D16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3000"/>
          </a:blip>
          <a:stretch>
            <a:fillRect/>
          </a:stretch>
        </p:blipFill>
        <p:spPr>
          <a:xfrm>
            <a:off x="0" y="0"/>
            <a:ext cx="24381142" cy="13752488"/>
          </a:xfrm>
          <a:prstGeom prst="rect">
            <a:avLst/>
          </a:prstGeom>
          <a:ln>
            <a:noFill/>
          </a:ln>
          <a:effectLst>
            <a:reflection stA="45000" endPos="0" dist="50800" dir="5400000" sy="-100000" algn="bl" rotWithShape="0"/>
          </a:effectLst>
        </p:spPr>
      </p:pic>
      <p:sp>
        <p:nvSpPr>
          <p:cNvPr id="19" name="Object 303">
            <a:extLst>
              <a:ext uri="{FF2B5EF4-FFF2-40B4-BE49-F238E27FC236}">
                <a16:creationId xmlns:a16="http://schemas.microsoft.com/office/drawing/2014/main" id="{5F210673-544F-EE4F-8C5B-8E9858AC4ABB}"/>
              </a:ext>
            </a:extLst>
          </p:cNvPr>
          <p:cNvSpPr txBox="1"/>
          <p:nvPr/>
        </p:nvSpPr>
        <p:spPr>
          <a:xfrm>
            <a:off x="1852409" y="1739143"/>
            <a:ext cx="9373968" cy="19177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11000" dirty="0">
                <a:solidFill>
                  <a:schemeClr val="bg1">
                    <a:lumMod val="95000"/>
                  </a:schemeClr>
                </a:solidFill>
                <a:latin typeface="OPPOSans-B"/>
                <a:ea typeface="OPPOSans-B"/>
              </a:rPr>
              <a:t>设计之源 </a:t>
            </a:r>
            <a:r>
              <a:rPr lang="en-US" altLang="zh-CN" sz="11000" dirty="0">
                <a:solidFill>
                  <a:schemeClr val="bg1">
                    <a:lumMod val="95000"/>
                  </a:schemeClr>
                </a:solidFill>
                <a:latin typeface="OPPOSans-B"/>
                <a:ea typeface="OPPOSans-B"/>
              </a:rPr>
              <a:t>– </a:t>
            </a:r>
            <a:r>
              <a:rPr lang="zh-CN" altLang="en-US" sz="11000" dirty="0">
                <a:solidFill>
                  <a:srgbClr val="FF9300"/>
                </a:solidFill>
                <a:latin typeface="OPPOSans-B"/>
                <a:ea typeface="OPPOSans-B"/>
              </a:rPr>
              <a:t>乐</a:t>
            </a:r>
            <a:endParaRPr lang="en-US" altLang="zh-CN" sz="11000" dirty="0">
              <a:solidFill>
                <a:srgbClr val="FF9300"/>
              </a:solidFill>
              <a:latin typeface="OPPOSans-B"/>
              <a:ea typeface="OPPOSans-B"/>
            </a:endParaRPr>
          </a:p>
        </p:txBody>
      </p:sp>
      <p:sp>
        <p:nvSpPr>
          <p:cNvPr id="20" name="Object 304">
            <a:extLst>
              <a:ext uri="{FF2B5EF4-FFF2-40B4-BE49-F238E27FC236}">
                <a16:creationId xmlns:a16="http://schemas.microsoft.com/office/drawing/2014/main" id="{C7925B5B-A35D-7140-84DC-162A6B3CE7A1}"/>
              </a:ext>
            </a:extLst>
          </p:cNvPr>
          <p:cNvSpPr txBox="1"/>
          <p:nvPr/>
        </p:nvSpPr>
        <p:spPr>
          <a:xfrm>
            <a:off x="1975561" y="3449952"/>
            <a:ext cx="9373971" cy="6985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5500" b="1" i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RHYTHM</a:t>
            </a:r>
            <a:endParaRPr lang="zh-CN" altLang="en-US" sz="5500" b="1" i="1" dirty="0">
              <a:solidFill>
                <a:schemeClr val="bg1">
                  <a:lumMod val="9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pic>
        <p:nvPicPr>
          <p:cNvPr id="21" name="image 305">
            <a:extLst>
              <a:ext uri="{FF2B5EF4-FFF2-40B4-BE49-F238E27FC236}">
                <a16:creationId xmlns:a16="http://schemas.microsoft.com/office/drawing/2014/main" id="{71CE3A43-AD66-FC40-84EE-B46408797E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13600" y="4343400"/>
            <a:ext cx="635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2" name="image 306">
            <a:extLst>
              <a:ext uri="{FF2B5EF4-FFF2-40B4-BE49-F238E27FC236}">
                <a16:creationId xmlns:a16="http://schemas.microsoft.com/office/drawing/2014/main" id="{A751F9E4-EC25-014E-A3F9-BC93A65E51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3600" y="1511299"/>
            <a:ext cx="63500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4" name="Object 308">
            <a:extLst>
              <a:ext uri="{FF2B5EF4-FFF2-40B4-BE49-F238E27FC236}">
                <a16:creationId xmlns:a16="http://schemas.microsoft.com/office/drawing/2014/main" id="{C9C92865-617B-9041-AD9F-1688AB4E8F06}"/>
              </a:ext>
            </a:extLst>
          </p:cNvPr>
          <p:cNvSpPr txBox="1"/>
          <p:nvPr/>
        </p:nvSpPr>
        <p:spPr>
          <a:xfrm>
            <a:off x="11185965" y="1715075"/>
            <a:ext cx="813744" cy="29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14166"/>
              </a:lnSpc>
            </a:pPr>
            <a:r>
              <a:rPr lang="zh-CN" altLang="en-US" sz="3800" dirty="0">
                <a:solidFill>
                  <a:schemeClr val="tx1">
                    <a:lumMod val="95000"/>
                    <a:lumOff val="5000"/>
                  </a:schemeClr>
                </a:solidFill>
                <a:latin typeface="Lantinghei SC Extralight" panose="02000000000000000000" pitchFamily="2" charset="-122"/>
                <a:ea typeface="Lantinghei SC Extralight" panose="02000000000000000000" pitchFamily="2" charset="-122"/>
              </a:rPr>
              <a:t>匠</a:t>
            </a:r>
            <a:endParaRPr lang="en-US" altLang="zh-CN" sz="3800" dirty="0">
              <a:solidFill>
                <a:schemeClr val="tx1">
                  <a:lumMod val="95000"/>
                  <a:lumOff val="5000"/>
                </a:schemeClr>
              </a:solidFill>
              <a:latin typeface="Lantinghei SC Extralight" panose="02000000000000000000" pitchFamily="2" charset="-122"/>
              <a:ea typeface="Lantinghei SC Extralight" panose="02000000000000000000" pitchFamily="2" charset="-122"/>
            </a:endParaRPr>
          </a:p>
          <a:p>
            <a:pPr algn="l">
              <a:lnSpc>
                <a:spcPct val="114166"/>
              </a:lnSpc>
            </a:pPr>
            <a:r>
              <a:rPr lang="zh-CN" altLang="en-US" sz="3800" dirty="0">
                <a:solidFill>
                  <a:schemeClr val="tx1">
                    <a:lumMod val="95000"/>
                    <a:lumOff val="5000"/>
                  </a:schemeClr>
                </a:solidFill>
                <a:latin typeface="Lantinghei SC Extralight" panose="02000000000000000000" pitchFamily="2" charset="-122"/>
                <a:ea typeface="Lantinghei SC Extralight" panose="02000000000000000000" pitchFamily="2" charset="-122"/>
              </a:rPr>
              <a:t>心</a:t>
            </a:r>
            <a:endParaRPr lang="en-US" altLang="zh-CN" sz="3800" dirty="0">
              <a:solidFill>
                <a:schemeClr val="tx1">
                  <a:lumMod val="95000"/>
                  <a:lumOff val="5000"/>
                </a:schemeClr>
              </a:solidFill>
              <a:latin typeface="Lantinghei SC Extralight" panose="02000000000000000000" pitchFamily="2" charset="-122"/>
              <a:ea typeface="Lantinghei SC Extralight" panose="02000000000000000000" pitchFamily="2" charset="-122"/>
            </a:endParaRPr>
          </a:p>
          <a:p>
            <a:pPr algn="l">
              <a:lnSpc>
                <a:spcPct val="114166"/>
              </a:lnSpc>
            </a:pPr>
            <a:r>
              <a:rPr lang="zh-CN" altLang="en-US" sz="3800" dirty="0">
                <a:solidFill>
                  <a:schemeClr val="tx1">
                    <a:lumMod val="95000"/>
                    <a:lumOff val="5000"/>
                  </a:schemeClr>
                </a:solidFill>
                <a:latin typeface="Lantinghei SC Extralight" panose="02000000000000000000" pitchFamily="2" charset="-122"/>
                <a:ea typeface="Lantinghei SC Extralight" panose="02000000000000000000" pitchFamily="2" charset="-122"/>
              </a:rPr>
              <a:t>之</a:t>
            </a:r>
            <a:endParaRPr lang="en-US" altLang="zh-CN" sz="3800" dirty="0">
              <a:solidFill>
                <a:schemeClr val="tx1">
                  <a:lumMod val="95000"/>
                  <a:lumOff val="5000"/>
                </a:schemeClr>
              </a:solidFill>
              <a:latin typeface="Lantinghei SC Extralight" panose="02000000000000000000" pitchFamily="2" charset="-122"/>
              <a:ea typeface="Lantinghei SC Extralight" panose="02000000000000000000" pitchFamily="2" charset="-122"/>
            </a:endParaRPr>
          </a:p>
          <a:p>
            <a:pPr algn="l">
              <a:lnSpc>
                <a:spcPct val="114166"/>
              </a:lnSpc>
            </a:pPr>
            <a:r>
              <a:rPr lang="zh-CN" altLang="en-US" sz="3800" dirty="0">
                <a:solidFill>
                  <a:schemeClr val="tx1">
                    <a:lumMod val="95000"/>
                    <a:lumOff val="5000"/>
                  </a:schemeClr>
                </a:solidFill>
                <a:latin typeface="Lantinghei SC Extralight" panose="02000000000000000000" pitchFamily="2" charset="-122"/>
                <a:ea typeface="Lantinghei SC Extralight" panose="02000000000000000000" pitchFamily="2" charset="-122"/>
              </a:rPr>
              <a:t>作</a:t>
            </a:r>
            <a:endParaRPr lang="en-US" altLang="zh-CN" sz="3800" dirty="0">
              <a:solidFill>
                <a:schemeClr val="tx1">
                  <a:lumMod val="95000"/>
                  <a:lumOff val="5000"/>
                </a:schemeClr>
              </a:solidFill>
              <a:latin typeface="Lantinghei SC Extralight" panose="02000000000000000000" pitchFamily="2" charset="-122"/>
              <a:ea typeface="Lantinghei SC Extralight" panose="02000000000000000000" pitchFamily="2" charset="-122"/>
            </a:endParaRPr>
          </a:p>
        </p:txBody>
      </p:sp>
      <p:sp>
        <p:nvSpPr>
          <p:cNvPr id="25" name="Object 309">
            <a:extLst>
              <a:ext uri="{FF2B5EF4-FFF2-40B4-BE49-F238E27FC236}">
                <a16:creationId xmlns:a16="http://schemas.microsoft.com/office/drawing/2014/main" id="{F9E6A782-AC5A-B34B-9012-1C7A12D5CA06}"/>
              </a:ext>
            </a:extLst>
          </p:cNvPr>
          <p:cNvSpPr txBox="1"/>
          <p:nvPr/>
        </p:nvSpPr>
        <p:spPr>
          <a:xfrm>
            <a:off x="1928609" y="6210298"/>
            <a:ext cx="10147300" cy="254144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1F</a:t>
            </a:r>
            <a:r>
              <a:rPr lang="zh-CN" altLang="en-US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堂悦全日餐厅</a:t>
            </a:r>
          </a:p>
          <a:p>
            <a:pPr>
              <a:lnSpc>
                <a:spcPct val="150000"/>
              </a:lnSpc>
            </a:pPr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1F</a:t>
            </a:r>
            <a:r>
              <a:rPr lang="zh-CN" altLang="en-US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大堂吧空间</a:t>
            </a:r>
          </a:p>
          <a:p>
            <a:pPr>
              <a:lnSpc>
                <a:spcPct val="150000"/>
              </a:lnSpc>
            </a:pPr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2F</a:t>
            </a:r>
            <a:r>
              <a:rPr lang="zh-CN" altLang="en-US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馥园中餐厅</a:t>
            </a:r>
          </a:p>
          <a:p>
            <a:pPr>
              <a:lnSpc>
                <a:spcPct val="150000"/>
              </a:lnSpc>
            </a:pPr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38F</a:t>
            </a:r>
            <a:r>
              <a:rPr lang="zh-CN" altLang="en-US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云端行政酒廊</a:t>
            </a:r>
            <a:endParaRPr lang="en-US" altLang="zh-CN" sz="3000" b="1" dirty="0">
              <a:solidFill>
                <a:schemeClr val="bg1">
                  <a:lumMod val="9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6" name="Object 3010">
            <a:extLst>
              <a:ext uri="{FF2B5EF4-FFF2-40B4-BE49-F238E27FC236}">
                <a16:creationId xmlns:a16="http://schemas.microsoft.com/office/drawing/2014/main" id="{C3342C5E-BC1C-C148-8A5C-D2882D07B9F4}"/>
              </a:ext>
            </a:extLst>
          </p:cNvPr>
          <p:cNvSpPr txBox="1"/>
          <p:nvPr/>
        </p:nvSpPr>
        <p:spPr>
          <a:xfrm>
            <a:off x="1975561" y="12496800"/>
            <a:ext cx="8220246" cy="4318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</a:rPr>
              <a:t>IMAGINE | EXPLORE | DISCOVER |ART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7" name="image 3014">
            <a:extLst>
              <a:ext uri="{FF2B5EF4-FFF2-40B4-BE49-F238E27FC236}">
                <a16:creationId xmlns:a16="http://schemas.microsoft.com/office/drawing/2014/main" id="{742EBCFB-F113-744C-A821-C5BD54F8E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609" y="4648200"/>
            <a:ext cx="9740900" cy="63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8" name="image 3015">
            <a:extLst>
              <a:ext uri="{FF2B5EF4-FFF2-40B4-BE49-F238E27FC236}">
                <a16:creationId xmlns:a16="http://schemas.microsoft.com/office/drawing/2014/main" id="{8F6EA3DB-975A-6F42-92A5-E8B4548DE2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609" y="1511299"/>
            <a:ext cx="9740900" cy="63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19B6B14B-6145-4E43-9A33-8FE8BA439A01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4F5C8489-7098-3347-BD96-38DDE4BA93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2328" y="1824575"/>
            <a:ext cx="7663445" cy="5108963"/>
          </a:xfrm>
          <a:prstGeom prst="rect">
            <a:avLst/>
          </a:prstGeom>
        </p:spPr>
      </p:pic>
      <p:sp>
        <p:nvSpPr>
          <p:cNvPr id="18" name="Object 701">
            <a:extLst>
              <a:ext uri="{FF2B5EF4-FFF2-40B4-BE49-F238E27FC236}">
                <a16:creationId xmlns:a16="http://schemas.microsoft.com/office/drawing/2014/main" id="{8E88272A-91BD-9448-92AE-847870C9338F}"/>
              </a:ext>
            </a:extLst>
          </p:cNvPr>
          <p:cNvSpPr txBox="1"/>
          <p:nvPr/>
        </p:nvSpPr>
        <p:spPr>
          <a:xfrm>
            <a:off x="1458192" y="1424171"/>
            <a:ext cx="7464136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8000" dirty="0">
                <a:solidFill>
                  <a:srgbClr val="B5A56D"/>
                </a:solidFill>
                <a:latin typeface="OPPOSans-B"/>
                <a:ea typeface="OPPOSans-B"/>
              </a:rPr>
              <a:t>堂悦全日餐厅</a:t>
            </a:r>
            <a:endParaRPr lang="zh-CN" altLang="en-US" dirty="0"/>
          </a:p>
        </p:txBody>
      </p:sp>
      <p:sp>
        <p:nvSpPr>
          <p:cNvPr id="19" name="Object 702">
            <a:extLst>
              <a:ext uri="{FF2B5EF4-FFF2-40B4-BE49-F238E27FC236}">
                <a16:creationId xmlns:a16="http://schemas.microsoft.com/office/drawing/2014/main" id="{8CBDE253-EF70-4941-8954-DC345EC9669F}"/>
              </a:ext>
            </a:extLst>
          </p:cNvPr>
          <p:cNvSpPr txBox="1"/>
          <p:nvPr/>
        </p:nvSpPr>
        <p:spPr>
          <a:xfrm>
            <a:off x="1402774" y="2978489"/>
            <a:ext cx="7214753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3500" i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TANG YUE ALL DAY DINNING</a:t>
            </a:r>
          </a:p>
          <a:p>
            <a:pPr>
              <a:lnSpc>
                <a:spcPct val="114166"/>
              </a:lnSpc>
            </a:pPr>
            <a:endParaRPr lang="en-US" altLang="zh-CN" sz="37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ct val="114166"/>
              </a:lnSpc>
            </a:pPr>
            <a:endParaRPr lang="en-US" altLang="zh-CN" sz="37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ct val="114166"/>
              </a:lnSpc>
            </a:pPr>
            <a:endParaRPr lang="en-US" altLang="zh-CN" sz="37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0" name="Object 405">
            <a:extLst>
              <a:ext uri="{FF2B5EF4-FFF2-40B4-BE49-F238E27FC236}">
                <a16:creationId xmlns:a16="http://schemas.microsoft.com/office/drawing/2014/main" id="{36925E6B-ABBA-114B-BC64-A8929C514351}"/>
              </a:ext>
            </a:extLst>
          </p:cNvPr>
          <p:cNvSpPr txBox="1"/>
          <p:nvPr/>
        </p:nvSpPr>
        <p:spPr>
          <a:xfrm>
            <a:off x="1458193" y="4379057"/>
            <a:ext cx="6950778" cy="587568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18585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开放式厨房交互式用餐体验，现做先尝，精选优质食材近在咫尺，应季时令让客人体会到四季更迭变换，意式美食，新鲜海鲜，甜品自助，唤醒味蕾，在堂悦全日制餐厅即可享受多样餐饮体验。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Object 3010">
            <a:extLst>
              <a:ext uri="{FF2B5EF4-FFF2-40B4-BE49-F238E27FC236}">
                <a16:creationId xmlns:a16="http://schemas.microsoft.com/office/drawing/2014/main" id="{37E3853A-EAA1-264A-A061-2F3D4F9ED57C}"/>
              </a:ext>
            </a:extLst>
          </p:cNvPr>
          <p:cNvSpPr txBox="1"/>
          <p:nvPr/>
        </p:nvSpPr>
        <p:spPr>
          <a:xfrm>
            <a:off x="1513610" y="12211475"/>
            <a:ext cx="5860861" cy="3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DC1CC5-95CF-2349-83E1-0EC0F633B9C0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DF026EF-06E8-7544-B8AA-CF58FFCB5B54}"/>
              </a:ext>
            </a:extLst>
          </p:cNvPr>
          <p:cNvSpPr txBox="1"/>
          <p:nvPr/>
        </p:nvSpPr>
        <p:spPr>
          <a:xfrm>
            <a:off x="1458192" y="9593023"/>
            <a:ext cx="257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1F</a:t>
            </a:r>
            <a:endParaRPr kumimoji="1" lang="zh-CN" altLang="en-US" sz="8000" b="1">
              <a:solidFill>
                <a:schemeClr val="tx2">
                  <a:lumMod val="60000"/>
                  <a:lumOff val="4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B63009-4A86-374A-BCDD-4717315F80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5773" y="1824575"/>
            <a:ext cx="7663444" cy="51089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DC53B5-439C-4741-B16F-BECBA85EE5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2328" y="6933538"/>
            <a:ext cx="7663444" cy="5108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8A80D6C-8F34-4F44-8E1B-D80943B34E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6867" y="6933538"/>
            <a:ext cx="7661255" cy="51089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0378247-D980-C14D-A551-A6C9683B7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26" y="1426055"/>
            <a:ext cx="15039680" cy="11079866"/>
          </a:xfrm>
          <a:prstGeom prst="rect">
            <a:avLst/>
          </a:prstGeom>
        </p:spPr>
      </p:pic>
      <p:sp>
        <p:nvSpPr>
          <p:cNvPr id="7" name="Object 701">
            <a:extLst>
              <a:ext uri="{FF2B5EF4-FFF2-40B4-BE49-F238E27FC236}">
                <a16:creationId xmlns:a16="http://schemas.microsoft.com/office/drawing/2014/main" id="{9B92A7AE-008F-4140-AFEF-5832D2FD9E5C}"/>
              </a:ext>
            </a:extLst>
          </p:cNvPr>
          <p:cNvSpPr txBox="1"/>
          <p:nvPr/>
        </p:nvSpPr>
        <p:spPr>
          <a:xfrm>
            <a:off x="1458192" y="1424171"/>
            <a:ext cx="6522026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8000">
                <a:solidFill>
                  <a:srgbClr val="B5A56D"/>
                </a:solidFill>
                <a:latin typeface="OPPOSans-B"/>
                <a:ea typeface="OPPOSans-B"/>
              </a:rPr>
              <a:t>大堂吧</a:t>
            </a:r>
            <a:endParaRPr lang="zh-CN" altLang="en-US"/>
          </a:p>
        </p:txBody>
      </p:sp>
      <p:sp>
        <p:nvSpPr>
          <p:cNvPr id="8" name="Object 702">
            <a:extLst>
              <a:ext uri="{FF2B5EF4-FFF2-40B4-BE49-F238E27FC236}">
                <a16:creationId xmlns:a16="http://schemas.microsoft.com/office/drawing/2014/main" id="{A935FACE-FCA0-3B47-8B61-2B13F832A20D}"/>
              </a:ext>
            </a:extLst>
          </p:cNvPr>
          <p:cNvSpPr txBox="1"/>
          <p:nvPr/>
        </p:nvSpPr>
        <p:spPr>
          <a:xfrm>
            <a:off x="1402774" y="2978489"/>
            <a:ext cx="7214753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3500" i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LOBBY BAR</a:t>
            </a:r>
            <a:endParaRPr lang="en-US" altLang="zh-CN" sz="37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ct val="114166"/>
              </a:lnSpc>
            </a:pPr>
            <a:endParaRPr lang="en-US" altLang="zh-CN" sz="37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ct val="114166"/>
              </a:lnSpc>
            </a:pPr>
            <a:endParaRPr lang="en-US" altLang="zh-CN" sz="37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9" name="Object 405">
            <a:extLst>
              <a:ext uri="{FF2B5EF4-FFF2-40B4-BE49-F238E27FC236}">
                <a16:creationId xmlns:a16="http://schemas.microsoft.com/office/drawing/2014/main" id="{D1236688-8CA9-E54B-B70C-60FC23C7603F}"/>
              </a:ext>
            </a:extLst>
          </p:cNvPr>
          <p:cNvSpPr txBox="1"/>
          <p:nvPr/>
        </p:nvSpPr>
        <p:spPr>
          <a:xfrm>
            <a:off x="1458193" y="4116184"/>
            <a:ext cx="6950778" cy="440799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18585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恢宏大气的大堂瞬间感受到酒店殷勤而热烈的欢迎，空间设计独具新中式家居感，仿佛置身于一座典雅的中式庭院。无论是简约精致的中西式小食，亦或佐以品茗和傍晚鸡尾酒犒赏自己，都会充盈旅程，沉浸在苏州这座城市的精致感。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Object 3010">
            <a:extLst>
              <a:ext uri="{FF2B5EF4-FFF2-40B4-BE49-F238E27FC236}">
                <a16:creationId xmlns:a16="http://schemas.microsoft.com/office/drawing/2014/main" id="{12125A4A-3227-6D47-90ED-0E7CDAA4E2E1}"/>
              </a:ext>
            </a:extLst>
          </p:cNvPr>
          <p:cNvSpPr txBox="1"/>
          <p:nvPr/>
        </p:nvSpPr>
        <p:spPr>
          <a:xfrm>
            <a:off x="1513610" y="12211475"/>
            <a:ext cx="5860861" cy="3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5EF74D5-6053-8040-AF0C-3BDA9FFF55DE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FC91266-88E9-9846-BD70-0F7A11E22C70}"/>
              </a:ext>
            </a:extLst>
          </p:cNvPr>
          <p:cNvSpPr txBox="1"/>
          <p:nvPr/>
        </p:nvSpPr>
        <p:spPr>
          <a:xfrm>
            <a:off x="1458192" y="9593023"/>
            <a:ext cx="257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1F</a:t>
            </a:r>
            <a:endParaRPr kumimoji="1" lang="zh-CN" altLang="en-US" sz="8000" b="1">
              <a:solidFill>
                <a:schemeClr val="tx2">
                  <a:lumMod val="60000"/>
                  <a:lumOff val="4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3655D3A-5CA6-7541-A6AB-306D4782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24457793" cy="1371599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7BC01F7-CF5C-1E4A-9313-2BEDAAF837C2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1465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" name="Object 15011"/>
          <p:cNvSpPr txBox="1"/>
          <p:nvPr/>
        </p:nvSpPr>
        <p:spPr>
          <a:xfrm>
            <a:off x="17132300" y="7246619"/>
            <a:ext cx="12687300" cy="6959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14166"/>
              </a:lnSpc>
            </a:pPr>
            <a:r>
              <a:rPr lang="zh-CN" sz="40000" b="0" i="0">
                <a:solidFill>
                  <a:srgbClr val="FFFFFF"/>
                </a:solidFill>
                <a:latin typeface="OPPOSans-B"/>
                <a:ea typeface="OPPOSans-B"/>
              </a:rPr>
              <a:t>04</a:t>
            </a:r>
            <a:endParaRPr lang="zh-CN" altLang="en-US"/>
          </a:p>
        </p:txBody>
      </p:sp>
      <p:sp>
        <p:nvSpPr>
          <p:cNvPr id="18" name="Object 701">
            <a:extLst>
              <a:ext uri="{FF2B5EF4-FFF2-40B4-BE49-F238E27FC236}">
                <a16:creationId xmlns:a16="http://schemas.microsoft.com/office/drawing/2014/main" id="{5181FC5E-6056-854F-9022-EF6F13E08FD9}"/>
              </a:ext>
            </a:extLst>
          </p:cNvPr>
          <p:cNvSpPr txBox="1"/>
          <p:nvPr/>
        </p:nvSpPr>
        <p:spPr>
          <a:xfrm>
            <a:off x="1458192" y="1424171"/>
            <a:ext cx="6522026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8000">
                <a:solidFill>
                  <a:srgbClr val="B5A56D"/>
                </a:solidFill>
                <a:latin typeface="OPPOSans-B"/>
                <a:ea typeface="OPPOSans-B"/>
              </a:rPr>
              <a:t>馥园中餐厅</a:t>
            </a:r>
            <a:endParaRPr lang="zh-CN" altLang="en-US"/>
          </a:p>
        </p:txBody>
      </p:sp>
      <p:sp>
        <p:nvSpPr>
          <p:cNvPr id="19" name="Object 702">
            <a:extLst>
              <a:ext uri="{FF2B5EF4-FFF2-40B4-BE49-F238E27FC236}">
                <a16:creationId xmlns:a16="http://schemas.microsoft.com/office/drawing/2014/main" id="{C23AA225-A22E-114B-9595-67F3B56127D9}"/>
              </a:ext>
            </a:extLst>
          </p:cNvPr>
          <p:cNvSpPr txBox="1"/>
          <p:nvPr/>
        </p:nvSpPr>
        <p:spPr>
          <a:xfrm>
            <a:off x="1402774" y="2978489"/>
            <a:ext cx="8184571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3300" i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FU YUAN CHINESE RESTAURANT</a:t>
            </a:r>
            <a:endParaRPr lang="en-US" altLang="zh-CN" sz="33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ct val="114166"/>
              </a:lnSpc>
            </a:pPr>
            <a:endParaRPr lang="en-US" altLang="zh-CN" sz="37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0" name="Object 405">
            <a:extLst>
              <a:ext uri="{FF2B5EF4-FFF2-40B4-BE49-F238E27FC236}">
                <a16:creationId xmlns:a16="http://schemas.microsoft.com/office/drawing/2014/main" id="{527AA7F6-D082-684D-AC19-3065915ABB05}"/>
              </a:ext>
            </a:extLst>
          </p:cNvPr>
          <p:cNvSpPr txBox="1"/>
          <p:nvPr/>
        </p:nvSpPr>
        <p:spPr>
          <a:xfrm>
            <a:off x="1458193" y="4197689"/>
            <a:ext cx="6950778" cy="587568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18585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为宾客带来正宗的苏帮菜肴，精心甄选健康食材，保留本帮地道原味，取各菜系之长探索融合，定能深深打动宾客味蕾；包厢宽敞明亮，独立的私密空间，并融合苏州独有的朦胧、轻松浪漫气氛，便是品味本地菜系和创新融合粤菜的绝佳之所，经名厨匠心烹调，带给您正宗中式美食馥园之旅；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Object 3010">
            <a:extLst>
              <a:ext uri="{FF2B5EF4-FFF2-40B4-BE49-F238E27FC236}">
                <a16:creationId xmlns:a16="http://schemas.microsoft.com/office/drawing/2014/main" id="{E99D394D-C2C5-DF4A-B65E-17A058F644EB}"/>
              </a:ext>
            </a:extLst>
          </p:cNvPr>
          <p:cNvSpPr txBox="1"/>
          <p:nvPr/>
        </p:nvSpPr>
        <p:spPr>
          <a:xfrm>
            <a:off x="1513610" y="12211475"/>
            <a:ext cx="5860861" cy="3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7036963-0035-184D-8784-C9DFB59052D8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362B946-B700-D247-9B9B-2A5C6242857D}"/>
              </a:ext>
            </a:extLst>
          </p:cNvPr>
          <p:cNvSpPr txBox="1"/>
          <p:nvPr/>
        </p:nvSpPr>
        <p:spPr>
          <a:xfrm>
            <a:off x="1458192" y="9593023"/>
            <a:ext cx="257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2F</a:t>
            </a:r>
            <a:endParaRPr kumimoji="1" lang="zh-CN" altLang="en-US" sz="8000" b="1">
              <a:solidFill>
                <a:schemeClr val="tx2">
                  <a:lumMod val="60000"/>
                  <a:lumOff val="4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770F38-22DB-FE4B-94EE-F215489B18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2328" y="1824575"/>
            <a:ext cx="7663444" cy="5108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C00494-F3C8-CF40-8741-68C1DC5BB0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5773" y="1824575"/>
            <a:ext cx="7663444" cy="51089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F697B4A-EC05-3345-9D8E-1EA23DD1F2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4243" y="6933538"/>
            <a:ext cx="7659614" cy="51089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66FDD60-7342-064A-AD7A-4F623D906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5773" y="6933538"/>
            <a:ext cx="7663444" cy="51089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01">
            <a:extLst>
              <a:ext uri="{FF2B5EF4-FFF2-40B4-BE49-F238E27FC236}">
                <a16:creationId xmlns:a16="http://schemas.microsoft.com/office/drawing/2014/main" id="{585A457C-36B2-5549-A673-E63DA54ED842}"/>
              </a:ext>
            </a:extLst>
          </p:cNvPr>
          <p:cNvSpPr txBox="1"/>
          <p:nvPr/>
        </p:nvSpPr>
        <p:spPr>
          <a:xfrm>
            <a:off x="1458192" y="1424171"/>
            <a:ext cx="6522026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8000">
                <a:solidFill>
                  <a:srgbClr val="B5A56D"/>
                </a:solidFill>
                <a:latin typeface="OPPOSans-B"/>
                <a:ea typeface="OPPOSans-B"/>
              </a:rPr>
              <a:t>行政酒廊</a:t>
            </a:r>
            <a:endParaRPr lang="zh-CN" altLang="en-US"/>
          </a:p>
        </p:txBody>
      </p:sp>
      <p:sp>
        <p:nvSpPr>
          <p:cNvPr id="10" name="Object 702">
            <a:extLst>
              <a:ext uri="{FF2B5EF4-FFF2-40B4-BE49-F238E27FC236}">
                <a16:creationId xmlns:a16="http://schemas.microsoft.com/office/drawing/2014/main" id="{95152EC3-C759-B746-8C57-E74BB67902BA}"/>
              </a:ext>
            </a:extLst>
          </p:cNvPr>
          <p:cNvSpPr txBox="1"/>
          <p:nvPr/>
        </p:nvSpPr>
        <p:spPr>
          <a:xfrm>
            <a:off x="1402774" y="2978489"/>
            <a:ext cx="8184571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3500" i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EXECUTIVE LOUNGE</a:t>
            </a:r>
            <a:endParaRPr lang="en-US" altLang="zh-CN" sz="35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11" name="Object 405">
            <a:extLst>
              <a:ext uri="{FF2B5EF4-FFF2-40B4-BE49-F238E27FC236}">
                <a16:creationId xmlns:a16="http://schemas.microsoft.com/office/drawing/2014/main" id="{DC8F1D74-C0B5-954F-B36B-BDFA139631EA}"/>
              </a:ext>
            </a:extLst>
          </p:cNvPr>
          <p:cNvSpPr txBox="1"/>
          <p:nvPr/>
        </p:nvSpPr>
        <p:spPr>
          <a:xfrm>
            <a:off x="1458192" y="4355007"/>
            <a:ext cx="7076207" cy="587568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18585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苏州园林中的文房四宝为设计启发概念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,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将行政酒廊演绎为一个现代优雅的文房；城市风光和太湖美景尽收眼底，专属奢华服务，餐饮体验、私人管家服务以及聚会与休闲的专属空间。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Object 3010">
            <a:extLst>
              <a:ext uri="{FF2B5EF4-FFF2-40B4-BE49-F238E27FC236}">
                <a16:creationId xmlns:a16="http://schemas.microsoft.com/office/drawing/2014/main" id="{6358F90D-751B-6242-99E1-CA90C52CB72B}"/>
              </a:ext>
            </a:extLst>
          </p:cNvPr>
          <p:cNvSpPr txBox="1"/>
          <p:nvPr/>
        </p:nvSpPr>
        <p:spPr>
          <a:xfrm>
            <a:off x="1513610" y="12211475"/>
            <a:ext cx="5860861" cy="3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C25360C-0CAD-4D45-8102-D1C5CEDFC32A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D64E18-73F8-7C42-BBD1-32A6F1CEE898}"/>
              </a:ext>
            </a:extLst>
          </p:cNvPr>
          <p:cNvSpPr txBox="1"/>
          <p:nvPr/>
        </p:nvSpPr>
        <p:spPr>
          <a:xfrm>
            <a:off x="1458192" y="9593023"/>
            <a:ext cx="257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38F</a:t>
            </a:r>
            <a:endParaRPr kumimoji="1" lang="zh-CN" altLang="en-US" sz="8000" b="1">
              <a:solidFill>
                <a:schemeClr val="tx2">
                  <a:lumMod val="60000"/>
                  <a:lumOff val="4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100E4BE-9497-4645-B398-147AA9C873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2328" y="1824575"/>
            <a:ext cx="7663444" cy="51089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0175CA-1736-0840-B31F-168AED9963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5774" y="1824575"/>
            <a:ext cx="7663443" cy="51089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D545EE5-2A69-4443-B8BB-D356F39A69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4243" y="6934815"/>
            <a:ext cx="7659614" cy="510640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4AE2A72-E543-0446-A43F-1171B0F05E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5773" y="6933538"/>
            <a:ext cx="7663443" cy="51089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301">
            <a:extLst>
              <a:ext uri="{FF2B5EF4-FFF2-40B4-BE49-F238E27FC236}">
                <a16:creationId xmlns:a16="http://schemas.microsoft.com/office/drawing/2014/main" id="{5D2B971D-79A4-9246-913C-9A621F911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" y="0"/>
            <a:ext cx="24381143" cy="13752488"/>
          </a:xfrm>
          <a:prstGeom prst="rect">
            <a:avLst/>
          </a:prstGeom>
          <a:ln>
            <a:noFill/>
          </a:ln>
        </p:spPr>
      </p:pic>
      <p:sp>
        <p:nvSpPr>
          <p:cNvPr id="18" name="Object 303">
            <a:extLst>
              <a:ext uri="{FF2B5EF4-FFF2-40B4-BE49-F238E27FC236}">
                <a16:creationId xmlns:a16="http://schemas.microsoft.com/office/drawing/2014/main" id="{25A0FF47-A51C-CA41-ACA3-F059B8D49BAB}"/>
              </a:ext>
            </a:extLst>
          </p:cNvPr>
          <p:cNvSpPr txBox="1"/>
          <p:nvPr/>
        </p:nvSpPr>
        <p:spPr>
          <a:xfrm>
            <a:off x="1852409" y="1739143"/>
            <a:ext cx="9373968" cy="19177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11000" dirty="0">
                <a:solidFill>
                  <a:schemeClr val="bg1">
                    <a:lumMod val="95000"/>
                  </a:schemeClr>
                </a:solidFill>
                <a:latin typeface="OPPOSans-B"/>
                <a:ea typeface="OPPOSans-B"/>
              </a:rPr>
              <a:t>设计之源 </a:t>
            </a:r>
            <a:r>
              <a:rPr lang="en-US" altLang="zh-CN" sz="11000" dirty="0">
                <a:solidFill>
                  <a:schemeClr val="bg1">
                    <a:lumMod val="95000"/>
                  </a:schemeClr>
                </a:solidFill>
                <a:latin typeface="OPPOSans-B"/>
                <a:ea typeface="OPPOSans-B"/>
              </a:rPr>
              <a:t>– </a:t>
            </a:r>
            <a:r>
              <a:rPr lang="zh-CN" altLang="en-US" sz="11000" dirty="0">
                <a:solidFill>
                  <a:schemeClr val="bg1">
                    <a:lumMod val="95000"/>
                  </a:schemeClr>
                </a:solidFill>
                <a:latin typeface="OPPOSans-B"/>
                <a:ea typeface="OPPOSans-B"/>
              </a:rPr>
              <a:t>盛</a:t>
            </a:r>
            <a:endParaRPr lang="en-US" altLang="zh-CN" sz="11000" dirty="0">
              <a:solidFill>
                <a:schemeClr val="bg1">
                  <a:lumMod val="95000"/>
                </a:schemeClr>
              </a:solidFill>
              <a:latin typeface="OPPOSans-B"/>
              <a:ea typeface="OPPOSans-B"/>
            </a:endParaRPr>
          </a:p>
        </p:txBody>
      </p:sp>
      <p:sp>
        <p:nvSpPr>
          <p:cNvPr id="19" name="Object 304">
            <a:extLst>
              <a:ext uri="{FF2B5EF4-FFF2-40B4-BE49-F238E27FC236}">
                <a16:creationId xmlns:a16="http://schemas.microsoft.com/office/drawing/2014/main" id="{0502178F-C79E-6B40-BF7F-82C2B73BC734}"/>
              </a:ext>
            </a:extLst>
          </p:cNvPr>
          <p:cNvSpPr txBox="1"/>
          <p:nvPr/>
        </p:nvSpPr>
        <p:spPr>
          <a:xfrm>
            <a:off x="1975561" y="3449952"/>
            <a:ext cx="9373971" cy="6985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5500" b="1" i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MAGNIFICENT</a:t>
            </a:r>
            <a:endParaRPr lang="zh-CN" altLang="en-US" sz="5500" b="1" i="1">
              <a:solidFill>
                <a:schemeClr val="bg1">
                  <a:lumMod val="9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pic>
        <p:nvPicPr>
          <p:cNvPr id="20" name="image 305">
            <a:extLst>
              <a:ext uri="{FF2B5EF4-FFF2-40B4-BE49-F238E27FC236}">
                <a16:creationId xmlns:a16="http://schemas.microsoft.com/office/drawing/2014/main" id="{E5AB6EC4-783E-0D4E-9EDA-CAFF89EF6C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13600" y="4343400"/>
            <a:ext cx="63500" cy="3683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21" name="image 306">
            <a:extLst>
              <a:ext uri="{FF2B5EF4-FFF2-40B4-BE49-F238E27FC236}">
                <a16:creationId xmlns:a16="http://schemas.microsoft.com/office/drawing/2014/main" id="{7866989B-B02B-FD46-BBC5-B7F6E2FDA4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3600" y="1511299"/>
            <a:ext cx="63500" cy="4953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22" name="Object 308">
            <a:extLst>
              <a:ext uri="{FF2B5EF4-FFF2-40B4-BE49-F238E27FC236}">
                <a16:creationId xmlns:a16="http://schemas.microsoft.com/office/drawing/2014/main" id="{A72B36E7-C338-3E43-BB4A-3685E54A0A19}"/>
              </a:ext>
            </a:extLst>
          </p:cNvPr>
          <p:cNvSpPr txBox="1"/>
          <p:nvPr/>
        </p:nvSpPr>
        <p:spPr>
          <a:xfrm>
            <a:off x="11151300" y="1598467"/>
            <a:ext cx="813744" cy="33477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ts val="5700"/>
              </a:lnSpc>
            </a:pPr>
            <a:r>
              <a:rPr lang="zh-CN" altLang="en-US" sz="3400">
                <a:solidFill>
                  <a:srgbClr val="652913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宴会空间</a:t>
            </a:r>
            <a:endParaRPr lang="en-US" altLang="zh-CN" sz="3400" dirty="0">
              <a:solidFill>
                <a:srgbClr val="652913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3" name="Object 309">
            <a:extLst>
              <a:ext uri="{FF2B5EF4-FFF2-40B4-BE49-F238E27FC236}">
                <a16:creationId xmlns:a16="http://schemas.microsoft.com/office/drawing/2014/main" id="{31C6B4A3-0B58-BF48-888F-A8DAABAAEE98}"/>
              </a:ext>
            </a:extLst>
          </p:cNvPr>
          <p:cNvSpPr txBox="1"/>
          <p:nvPr/>
        </p:nvSpPr>
        <p:spPr>
          <a:xfrm>
            <a:off x="1852409" y="9253218"/>
            <a:ext cx="16407882" cy="254144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酒店共拥有</a:t>
            </a:r>
            <a:r>
              <a:rPr lang="en-US" altLang="zh-CN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11</a:t>
            </a:r>
            <a:r>
              <a:rPr lang="zh-CN" altLang="en-US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间灵活的宴会与会议场所，均配备一流的会议视听设备。其中</a:t>
            </a:r>
            <a:r>
              <a:rPr lang="en-US" altLang="zh-CN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1600㎡</a:t>
            </a:r>
            <a:r>
              <a:rPr lang="zh-CN" altLang="en-US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的豪华无柱式凯旋宴会厅可轻松容纳</a:t>
            </a:r>
            <a:r>
              <a:rPr lang="en-US" altLang="zh-CN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1000</a:t>
            </a:r>
            <a:r>
              <a:rPr lang="zh-CN" altLang="en-US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人，是酒店最具人气的空间之一，厅内还配备高清</a:t>
            </a:r>
            <a:r>
              <a:rPr lang="en-US" altLang="zh-CN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LED</a:t>
            </a:r>
            <a:r>
              <a:rPr lang="zh-CN" altLang="en-US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显示屏，宴会厅序厅空间</a:t>
            </a:r>
            <a:r>
              <a:rPr lang="en-US" altLang="zh-CN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900㎡</a:t>
            </a:r>
            <a:r>
              <a:rPr lang="zh-CN" altLang="en-US" sz="3000" b="1" dirty="0">
                <a:solidFill>
                  <a:srgbClr val="D8960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的豪华赏湖长廊更将全方位满足宾客的会务及婚礼需求。</a:t>
            </a:r>
            <a:endParaRPr lang="en-US" altLang="zh-CN" sz="3000" b="1" dirty="0">
              <a:solidFill>
                <a:srgbClr val="D8960F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4" name="Object 3010">
            <a:extLst>
              <a:ext uri="{FF2B5EF4-FFF2-40B4-BE49-F238E27FC236}">
                <a16:creationId xmlns:a16="http://schemas.microsoft.com/office/drawing/2014/main" id="{C8B12FD9-03FD-6F4B-9169-D5AC157954CB}"/>
              </a:ext>
            </a:extLst>
          </p:cNvPr>
          <p:cNvSpPr txBox="1"/>
          <p:nvPr/>
        </p:nvSpPr>
        <p:spPr>
          <a:xfrm>
            <a:off x="1863177" y="12496800"/>
            <a:ext cx="8220246" cy="4318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5" name="image 3014">
            <a:extLst>
              <a:ext uri="{FF2B5EF4-FFF2-40B4-BE49-F238E27FC236}">
                <a16:creationId xmlns:a16="http://schemas.microsoft.com/office/drawing/2014/main" id="{CA57F146-25D3-CB44-A424-648C49B8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609" y="4648200"/>
            <a:ext cx="9740900" cy="635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26" name="image 3015">
            <a:extLst>
              <a:ext uri="{FF2B5EF4-FFF2-40B4-BE49-F238E27FC236}">
                <a16:creationId xmlns:a16="http://schemas.microsoft.com/office/drawing/2014/main" id="{773815D3-28CD-4A4E-9272-868AD5AF80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609" y="1511299"/>
            <a:ext cx="9740900" cy="635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C2B362B-F46A-2D4F-B2F7-D82373C56BFE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3010">
            <a:extLst>
              <a:ext uri="{FF2B5EF4-FFF2-40B4-BE49-F238E27FC236}">
                <a16:creationId xmlns:a16="http://schemas.microsoft.com/office/drawing/2014/main" id="{B9CFE8E3-0447-504A-A89A-5636E29F27D5}"/>
              </a:ext>
            </a:extLst>
          </p:cNvPr>
          <p:cNvSpPr txBox="1"/>
          <p:nvPr/>
        </p:nvSpPr>
        <p:spPr>
          <a:xfrm>
            <a:off x="1220757" y="12266893"/>
            <a:ext cx="5860861" cy="3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2A555CE-CE2E-DF45-BABB-D4020C89D0EC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DB4A179-144F-7740-81AF-4AB3D95179A6}"/>
              </a:ext>
            </a:extLst>
          </p:cNvPr>
          <p:cNvSpPr txBox="1"/>
          <p:nvPr/>
        </p:nvSpPr>
        <p:spPr>
          <a:xfrm>
            <a:off x="1220757" y="10001345"/>
            <a:ext cx="257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3F</a:t>
            </a:r>
            <a:endParaRPr kumimoji="1" lang="zh-CN" altLang="en-US" sz="8000" b="1">
              <a:solidFill>
                <a:schemeClr val="tx2">
                  <a:lumMod val="60000"/>
                  <a:lumOff val="4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F44CC5-E426-5A42-8B52-4E951468EB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727" y="1084638"/>
            <a:ext cx="4635617" cy="69534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68907B1-5239-7D4D-99C0-2D58EEFC73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6315" y="54572"/>
            <a:ext cx="18382719" cy="135845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16D196-E6FE-354B-98F1-21F6927A1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60" y="370153"/>
            <a:ext cx="21564146" cy="12165361"/>
          </a:xfrm>
          <a:prstGeom prst="rect">
            <a:avLst/>
          </a:prstGeom>
        </p:spPr>
      </p:pic>
      <p:sp>
        <p:nvSpPr>
          <p:cNvPr id="20" name="Object 3010">
            <a:extLst>
              <a:ext uri="{FF2B5EF4-FFF2-40B4-BE49-F238E27FC236}">
                <a16:creationId xmlns:a16="http://schemas.microsoft.com/office/drawing/2014/main" id="{B9CFE8E3-0447-504A-A89A-5636E29F27D5}"/>
              </a:ext>
            </a:extLst>
          </p:cNvPr>
          <p:cNvSpPr txBox="1"/>
          <p:nvPr/>
        </p:nvSpPr>
        <p:spPr>
          <a:xfrm>
            <a:off x="1220757" y="12266893"/>
            <a:ext cx="5860861" cy="3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2A555CE-CE2E-DF45-BABB-D4020C89D0EC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DB4A179-144F-7740-81AF-4AB3D95179A6}"/>
              </a:ext>
            </a:extLst>
          </p:cNvPr>
          <p:cNvSpPr txBox="1"/>
          <p:nvPr/>
        </p:nvSpPr>
        <p:spPr>
          <a:xfrm>
            <a:off x="1220757" y="10001345"/>
            <a:ext cx="257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3F</a:t>
            </a:r>
            <a:endParaRPr kumimoji="1" lang="zh-CN" altLang="en-US" sz="8000" b="1">
              <a:solidFill>
                <a:schemeClr val="tx2">
                  <a:lumMod val="60000"/>
                  <a:lumOff val="4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0BFFF08-FB9B-FD4B-B979-8347C61D73D7}"/>
              </a:ext>
            </a:extLst>
          </p:cNvPr>
          <p:cNvSpPr/>
          <p:nvPr/>
        </p:nvSpPr>
        <p:spPr>
          <a:xfrm>
            <a:off x="5126636" y="6610662"/>
            <a:ext cx="704538" cy="1049312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2E9282D-DB08-4E48-A08E-94AE52007494}"/>
              </a:ext>
            </a:extLst>
          </p:cNvPr>
          <p:cNvSpPr txBox="1"/>
          <p:nvPr/>
        </p:nvSpPr>
        <p:spPr>
          <a:xfrm>
            <a:off x="5126636" y="6812153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500" dirty="0">
                <a:solidFill>
                  <a:schemeClr val="bg2">
                    <a:lumMod val="7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新娘房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87E28E-2BF8-4A40-907C-5307F2DFF568}"/>
              </a:ext>
            </a:extLst>
          </p:cNvPr>
          <p:cNvSpPr txBox="1"/>
          <p:nvPr/>
        </p:nvSpPr>
        <p:spPr>
          <a:xfrm>
            <a:off x="5137856" y="7069551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2">
                    <a:lumMod val="75000"/>
                  </a:schemeClr>
                </a:solidFill>
              </a:rPr>
              <a:t>BRIDAL</a:t>
            </a:r>
          </a:p>
          <a:p>
            <a:r>
              <a:rPr kumimoji="1" lang="en-US" altLang="zh-CN" sz="1200" dirty="0">
                <a:solidFill>
                  <a:schemeClr val="bg2">
                    <a:lumMod val="75000"/>
                  </a:schemeClr>
                </a:solidFill>
              </a:rPr>
              <a:t>ROOM</a:t>
            </a:r>
            <a:endParaRPr kumimoji="1" lang="zh-CN" alt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EE9411E-9BEE-6A49-AD38-8C30521E63F7}"/>
              </a:ext>
            </a:extLst>
          </p:cNvPr>
          <p:cNvSpPr txBox="1"/>
          <p:nvPr/>
        </p:nvSpPr>
        <p:spPr>
          <a:xfrm>
            <a:off x="14288126" y="5135753"/>
            <a:ext cx="8354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500" dirty="0">
                <a:solidFill>
                  <a:schemeClr val="bg2">
                    <a:lumMod val="7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贵宾室</a:t>
            </a:r>
            <a:r>
              <a:rPr kumimoji="1" lang="en-US" altLang="zh-CN" sz="1500" dirty="0">
                <a:solidFill>
                  <a:schemeClr val="bg2">
                    <a:lumMod val="7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</a:t>
            </a:r>
            <a:endParaRPr kumimoji="1" lang="zh-CN" altLang="en-US" sz="1500" dirty="0">
              <a:solidFill>
                <a:schemeClr val="bg2">
                  <a:lumMod val="75000"/>
                </a:schemeClr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76A0CEE-2E37-1343-B8EA-02A58E3455C9}"/>
              </a:ext>
            </a:extLst>
          </p:cNvPr>
          <p:cNvSpPr txBox="1"/>
          <p:nvPr/>
        </p:nvSpPr>
        <p:spPr>
          <a:xfrm>
            <a:off x="14345032" y="5458918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2">
                    <a:lumMod val="75000"/>
                  </a:schemeClr>
                </a:solidFill>
              </a:rPr>
              <a:t>VIP</a:t>
            </a:r>
          </a:p>
          <a:p>
            <a:pPr algn="ctr"/>
            <a:r>
              <a:rPr kumimoji="1" lang="en-US" altLang="zh-CN" sz="1200" dirty="0">
                <a:solidFill>
                  <a:schemeClr val="bg2">
                    <a:lumMod val="75000"/>
                  </a:schemeClr>
                </a:solidFill>
              </a:rPr>
              <a:t>Room 1</a:t>
            </a:r>
            <a:endParaRPr kumimoji="1" lang="zh-CN" alt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0D6D51-8762-8F4C-9AE4-04AFCE4E5A76}"/>
              </a:ext>
            </a:extLst>
          </p:cNvPr>
          <p:cNvSpPr txBox="1"/>
          <p:nvPr/>
        </p:nvSpPr>
        <p:spPr>
          <a:xfrm>
            <a:off x="14288126" y="7819971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500" dirty="0">
                <a:solidFill>
                  <a:schemeClr val="bg2">
                    <a:lumMod val="7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贵宾室</a:t>
            </a:r>
            <a:r>
              <a:rPr kumimoji="1" lang="en-US" altLang="zh-CN" sz="1500" dirty="0">
                <a:solidFill>
                  <a:schemeClr val="bg2">
                    <a:lumMod val="7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2</a:t>
            </a:r>
            <a:endParaRPr kumimoji="1" lang="zh-CN" altLang="en-US" sz="1500" dirty="0">
              <a:solidFill>
                <a:schemeClr val="bg2">
                  <a:lumMod val="75000"/>
                </a:schemeClr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91AE89-F8E6-2642-BD07-A3AC1923D520}"/>
              </a:ext>
            </a:extLst>
          </p:cNvPr>
          <p:cNvSpPr txBox="1"/>
          <p:nvPr/>
        </p:nvSpPr>
        <p:spPr>
          <a:xfrm>
            <a:off x="14345032" y="8143136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2">
                    <a:lumMod val="75000"/>
                  </a:schemeClr>
                </a:solidFill>
              </a:rPr>
              <a:t>VIP</a:t>
            </a:r>
          </a:p>
          <a:p>
            <a:pPr algn="ctr"/>
            <a:r>
              <a:rPr kumimoji="1" lang="en-US" altLang="zh-CN" sz="1200" dirty="0">
                <a:solidFill>
                  <a:schemeClr val="bg2">
                    <a:lumMod val="75000"/>
                  </a:schemeClr>
                </a:solidFill>
              </a:rPr>
              <a:t>Room 2</a:t>
            </a:r>
            <a:endParaRPr kumimoji="1" lang="zh-CN" alt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99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AFA0FC8-C431-7241-BA49-6D6BBF173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557" y="879746"/>
            <a:ext cx="22895443" cy="1195650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E90FAC1-EE45-C94D-B9CB-E0670926BA29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FCCF6EC-C8F6-B041-8853-4F42B256FB61}"/>
              </a:ext>
            </a:extLst>
          </p:cNvPr>
          <p:cNvSpPr txBox="1"/>
          <p:nvPr/>
        </p:nvSpPr>
        <p:spPr>
          <a:xfrm>
            <a:off x="1660388" y="1225147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凯旋宴会厅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2F92322-A2E6-234F-835E-271B2EC6367D}"/>
              </a:ext>
            </a:extLst>
          </p:cNvPr>
          <p:cNvSpPr/>
          <p:nvPr/>
        </p:nvSpPr>
        <p:spPr>
          <a:xfrm>
            <a:off x="1" y="1"/>
            <a:ext cx="24384000" cy="1372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05" name="image 200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818" y="1"/>
            <a:ext cx="9152466" cy="13728700"/>
          </a:xfrm>
          <a:prstGeom prst="rect">
            <a:avLst/>
          </a:prstGeom>
        </p:spPr>
      </p:pic>
      <p:sp>
        <p:nvSpPr>
          <p:cNvPr id="20" name="Object 701">
            <a:extLst>
              <a:ext uri="{FF2B5EF4-FFF2-40B4-BE49-F238E27FC236}">
                <a16:creationId xmlns:a16="http://schemas.microsoft.com/office/drawing/2014/main" id="{188B3F12-162C-764E-B84F-5F9B3FE76581}"/>
              </a:ext>
            </a:extLst>
          </p:cNvPr>
          <p:cNvSpPr txBox="1"/>
          <p:nvPr/>
        </p:nvSpPr>
        <p:spPr>
          <a:xfrm>
            <a:off x="1458192" y="1422400"/>
            <a:ext cx="6522026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8000" dirty="0">
                <a:solidFill>
                  <a:srgbClr val="B5A66E"/>
                </a:solidFill>
                <a:latin typeface="OPPOSans-B"/>
                <a:ea typeface="OPPOSans-B"/>
              </a:rPr>
              <a:t>婚礼</a:t>
            </a:r>
            <a:endParaRPr lang="zh-CN" altLang="en-US" dirty="0">
              <a:solidFill>
                <a:srgbClr val="B5A66E"/>
              </a:solidFill>
            </a:endParaRPr>
          </a:p>
        </p:txBody>
      </p:sp>
      <p:sp>
        <p:nvSpPr>
          <p:cNvPr id="21" name="Object 702">
            <a:extLst>
              <a:ext uri="{FF2B5EF4-FFF2-40B4-BE49-F238E27FC236}">
                <a16:creationId xmlns:a16="http://schemas.microsoft.com/office/drawing/2014/main" id="{F0489096-8693-A54C-9DBB-F08321935990}"/>
              </a:ext>
            </a:extLst>
          </p:cNvPr>
          <p:cNvSpPr txBox="1"/>
          <p:nvPr/>
        </p:nvSpPr>
        <p:spPr>
          <a:xfrm>
            <a:off x="1402774" y="2871116"/>
            <a:ext cx="4249881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3500" i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WEDDING</a:t>
            </a:r>
            <a:endParaRPr lang="en-US" altLang="zh-CN" sz="3500" i="1" spc="-300" dirty="0">
              <a:solidFill>
                <a:schemeClr val="tx1">
                  <a:lumMod val="95000"/>
                  <a:lumOff val="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2" name="Object 405">
            <a:extLst>
              <a:ext uri="{FF2B5EF4-FFF2-40B4-BE49-F238E27FC236}">
                <a16:creationId xmlns:a16="http://schemas.microsoft.com/office/drawing/2014/main" id="{F05501D3-4CD8-BB48-9274-693C4B6D1E58}"/>
              </a:ext>
            </a:extLst>
          </p:cNvPr>
          <p:cNvSpPr txBox="1"/>
          <p:nvPr/>
        </p:nvSpPr>
        <p:spPr>
          <a:xfrm>
            <a:off x="14665328" y="7962784"/>
            <a:ext cx="8575672" cy="4634967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ts val="4800"/>
              </a:lnSpc>
            </a:pP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OPPOSans-R"/>
                <a:ea typeface="OPPOSans-R"/>
              </a:rPr>
              <a:t>1600M²</a:t>
            </a:r>
            <a:r>
              <a:rPr lang="zh-CN" altLang="en-US" sz="3000" dirty="0">
                <a:solidFill>
                  <a:schemeClr val="tx2">
                    <a:lumMod val="50000"/>
                  </a:schemeClr>
                </a:solidFill>
                <a:latin typeface="OPPOSans-R"/>
                <a:ea typeface="OPPOSans-R"/>
              </a:rPr>
              <a:t>无柱式凯旋厅宴会场地</a:t>
            </a:r>
            <a:endParaRPr lang="en-US" altLang="zh-CN" sz="3000" dirty="0">
              <a:solidFill>
                <a:schemeClr val="tx2">
                  <a:lumMod val="50000"/>
                </a:schemeClr>
              </a:solidFill>
              <a:latin typeface="OPPOSans-R"/>
              <a:ea typeface="OPPOSans-R"/>
            </a:endParaRPr>
          </a:p>
          <a:p>
            <a:pPr algn="just">
              <a:lnSpc>
                <a:spcPts val="4800"/>
              </a:lnSpc>
            </a:pP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OPPOSans-R"/>
                <a:ea typeface="OPPOSans-R"/>
              </a:rPr>
              <a:t>600M²</a:t>
            </a:r>
            <a:r>
              <a:rPr lang="zh-CN" altLang="en-US" sz="3000" dirty="0">
                <a:solidFill>
                  <a:schemeClr val="tx2">
                    <a:lumMod val="50000"/>
                  </a:schemeClr>
                </a:solidFill>
                <a:latin typeface="OPPOSans-R"/>
                <a:ea typeface="OPPOSans-R"/>
              </a:rPr>
              <a:t>无柱多功能厅宴会场地</a:t>
            </a:r>
          </a:p>
          <a:p>
            <a:pPr algn="just">
              <a:lnSpc>
                <a:spcPts val="4800"/>
              </a:lnSpc>
            </a:pPr>
            <a:r>
              <a:rPr lang="zh-CN" altLang="en-US" sz="3000" dirty="0">
                <a:solidFill>
                  <a:schemeClr val="tx2">
                    <a:lumMod val="50000"/>
                  </a:schemeClr>
                </a:solidFill>
                <a:latin typeface="OPPOSans-R"/>
                <a:ea typeface="OPPOSans-R"/>
              </a:rPr>
              <a:t>是您举办婚宴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OPPOSans-R"/>
                <a:ea typeface="OPPOSans-R"/>
              </a:rPr>
              <a:t>&amp;</a:t>
            </a:r>
            <a:r>
              <a:rPr lang="zh-CN" altLang="en-US" sz="3000" dirty="0">
                <a:solidFill>
                  <a:schemeClr val="tx2">
                    <a:lumMod val="50000"/>
                  </a:schemeClr>
                </a:solidFill>
                <a:latin typeface="OPPOSans-R"/>
                <a:ea typeface="OPPOSans-R"/>
              </a:rPr>
              <a:t>大型宴会的绝佳场所，婚宴专家用心细致的仁爱服务。从精巧的装饰主题、个性化的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OPPOSans-R"/>
                <a:ea typeface="OPPOSans-R"/>
              </a:rPr>
              <a:t>LED</a:t>
            </a:r>
            <a:r>
              <a:rPr lang="zh-CN" altLang="en-US" sz="3000" dirty="0">
                <a:solidFill>
                  <a:schemeClr val="tx2">
                    <a:lumMod val="50000"/>
                  </a:schemeClr>
                </a:solidFill>
                <a:latin typeface="OPPOSans-R"/>
                <a:ea typeface="OPPOSans-R"/>
              </a:rPr>
              <a:t>画面到精心设计的婚宴菜单，恒力大酒店的每场婚礼都依照新人的心愿精心策划和打造，将为新人留下终生难忘的美好回忆。</a:t>
            </a:r>
            <a:endParaRPr lang="zh-CN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D2F9B5F-47BF-A84A-8A81-01C5F8412B3E}"/>
              </a:ext>
            </a:extLst>
          </p:cNvPr>
          <p:cNvSpPr txBox="1"/>
          <p:nvPr/>
        </p:nvSpPr>
        <p:spPr>
          <a:xfrm>
            <a:off x="1402774" y="10522824"/>
            <a:ext cx="257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rgbClr val="B5A66E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3F</a:t>
            </a:r>
            <a:endParaRPr kumimoji="1" lang="zh-CN" altLang="en-US" sz="8000" b="1">
              <a:solidFill>
                <a:srgbClr val="B5A66E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687E752-BE22-E744-90F4-80759C9B62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0510" y="1021138"/>
            <a:ext cx="9593492" cy="639566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F93CC007-CB4B-FA46-882C-F3870D5B2BEC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Object 3010">
            <a:extLst>
              <a:ext uri="{FF2B5EF4-FFF2-40B4-BE49-F238E27FC236}">
                <a16:creationId xmlns:a16="http://schemas.microsoft.com/office/drawing/2014/main" id="{07C2820D-87AC-C54D-B15A-EBB0418276C2}"/>
              </a:ext>
            </a:extLst>
          </p:cNvPr>
          <p:cNvSpPr txBox="1"/>
          <p:nvPr/>
        </p:nvSpPr>
        <p:spPr>
          <a:xfrm>
            <a:off x="1402774" y="12218293"/>
            <a:ext cx="5860861" cy="3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2947054-D54D-8849-B782-5A33A30F93C0}"/>
              </a:ext>
            </a:extLst>
          </p:cNvPr>
          <p:cNvSpPr/>
          <p:nvPr/>
        </p:nvSpPr>
        <p:spPr>
          <a:xfrm>
            <a:off x="13602284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002">
            <a:extLst>
              <a:ext uri="{FF2B5EF4-FFF2-40B4-BE49-F238E27FC236}">
                <a16:creationId xmlns:a16="http://schemas.microsoft.com/office/drawing/2014/main" id="{288E7662-988B-7749-8E42-09DE6A81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8653" y="-25400"/>
            <a:ext cx="318653" cy="13741400"/>
          </a:xfrm>
          <a:prstGeom prst="rect">
            <a:avLst/>
          </a:prstGeom>
        </p:spPr>
      </p:pic>
      <p:sp>
        <p:nvSpPr>
          <p:cNvPr id="19" name="Object 3010">
            <a:extLst>
              <a:ext uri="{FF2B5EF4-FFF2-40B4-BE49-F238E27FC236}">
                <a16:creationId xmlns:a16="http://schemas.microsoft.com/office/drawing/2014/main" id="{5C5E6B4A-85EF-D548-B8FA-B14EA6E17897}"/>
              </a:ext>
            </a:extLst>
          </p:cNvPr>
          <p:cNvSpPr txBox="1"/>
          <p:nvPr/>
        </p:nvSpPr>
        <p:spPr>
          <a:xfrm>
            <a:off x="18336711" y="1070570"/>
            <a:ext cx="4504872" cy="49707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A3C86B3-F13F-3B4F-9C92-8691E88F3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927" y="3283289"/>
            <a:ext cx="20441309" cy="7800348"/>
          </a:xfrm>
          <a:prstGeom prst="rect">
            <a:avLst/>
          </a:prstGeom>
        </p:spPr>
      </p:pic>
      <p:sp>
        <p:nvSpPr>
          <p:cNvPr id="25" name="Object 701">
            <a:extLst>
              <a:ext uri="{FF2B5EF4-FFF2-40B4-BE49-F238E27FC236}">
                <a16:creationId xmlns:a16="http://schemas.microsoft.com/office/drawing/2014/main" id="{D21DF6E3-725C-8648-8E11-FF19FBFCF27D}"/>
              </a:ext>
            </a:extLst>
          </p:cNvPr>
          <p:cNvSpPr txBox="1"/>
          <p:nvPr/>
        </p:nvSpPr>
        <p:spPr>
          <a:xfrm>
            <a:off x="1781382" y="860205"/>
            <a:ext cx="6950778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7000" dirty="0">
                <a:solidFill>
                  <a:srgbClr val="B5A56D"/>
                </a:solidFill>
                <a:latin typeface="OPPOSans-B"/>
                <a:ea typeface="OPPOSans-B"/>
              </a:rPr>
              <a:t>设计之源 </a:t>
            </a:r>
            <a:r>
              <a:rPr lang="en-US" altLang="zh-CN" sz="7000" dirty="0">
                <a:solidFill>
                  <a:srgbClr val="B5A56D"/>
                </a:solidFill>
                <a:latin typeface="OPPOSans-B"/>
                <a:ea typeface="OPPOSans-B"/>
              </a:rPr>
              <a:t>– </a:t>
            </a:r>
            <a:r>
              <a:rPr lang="zh-CN" altLang="en-US" sz="7000" dirty="0">
                <a:solidFill>
                  <a:srgbClr val="B5A56D"/>
                </a:solidFill>
                <a:latin typeface="OPPOSans-B"/>
                <a:ea typeface="OPPOSans-B"/>
              </a:rPr>
              <a:t>水</a:t>
            </a:r>
            <a:endParaRPr lang="zh-CN" altLang="en-US" sz="7000" dirty="0"/>
          </a:p>
        </p:txBody>
      </p:sp>
      <p:sp>
        <p:nvSpPr>
          <p:cNvPr id="26" name="Object 702">
            <a:extLst>
              <a:ext uri="{FF2B5EF4-FFF2-40B4-BE49-F238E27FC236}">
                <a16:creationId xmlns:a16="http://schemas.microsoft.com/office/drawing/2014/main" id="{3CB32A33-4B9F-6348-9791-45E82B22EB8D}"/>
              </a:ext>
            </a:extLst>
          </p:cNvPr>
          <p:cNvSpPr txBox="1"/>
          <p:nvPr/>
        </p:nvSpPr>
        <p:spPr>
          <a:xfrm>
            <a:off x="1836800" y="2064088"/>
            <a:ext cx="4666223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6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WATER</a:t>
            </a:r>
          </a:p>
        </p:txBody>
      </p:sp>
      <p:sp>
        <p:nvSpPr>
          <p:cNvPr id="27" name="Object 405">
            <a:extLst>
              <a:ext uri="{FF2B5EF4-FFF2-40B4-BE49-F238E27FC236}">
                <a16:creationId xmlns:a16="http://schemas.microsoft.com/office/drawing/2014/main" id="{CB6103C5-A163-8F4A-91EF-E2E43FA58A4C}"/>
              </a:ext>
            </a:extLst>
          </p:cNvPr>
          <p:cNvSpPr txBox="1"/>
          <p:nvPr/>
        </p:nvSpPr>
        <p:spPr>
          <a:xfrm>
            <a:off x="1919927" y="11569339"/>
            <a:ext cx="20552145" cy="1094007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18585"/>
              </a:lnSpc>
            </a:pP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康体空间的每一件特色艺术作品利用了苏州花园潺潺的清溪。反映了中国古代的心脏和灵魂</a:t>
            </a:r>
            <a:r>
              <a:rPr lang="en-US" altLang="zh-CN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—</a:t>
            </a:r>
            <a:r>
              <a:rPr lang="zh-CN" altLang="en-US" sz="30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苏州迷人的水乡。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31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D569FAE-A0FA-3743-A52C-C66637933A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154" y="1688104"/>
            <a:ext cx="16229480" cy="10819653"/>
          </a:xfrm>
          <a:prstGeom prst="rect">
            <a:avLst/>
          </a:prstGeom>
        </p:spPr>
      </p:pic>
      <p:sp>
        <p:nvSpPr>
          <p:cNvPr id="13" name="Object 701">
            <a:extLst>
              <a:ext uri="{FF2B5EF4-FFF2-40B4-BE49-F238E27FC236}">
                <a16:creationId xmlns:a16="http://schemas.microsoft.com/office/drawing/2014/main" id="{92670B52-5386-A74B-8F8C-2813D20565ED}"/>
              </a:ext>
            </a:extLst>
          </p:cNvPr>
          <p:cNvSpPr txBox="1"/>
          <p:nvPr/>
        </p:nvSpPr>
        <p:spPr>
          <a:xfrm>
            <a:off x="1430483" y="1466701"/>
            <a:ext cx="7464136" cy="1397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zh-CN" altLang="en-US" sz="7500" dirty="0">
                <a:solidFill>
                  <a:srgbClr val="B5A56D"/>
                </a:solidFill>
                <a:latin typeface="OPPOSans-B"/>
                <a:ea typeface="OPPOSans-B"/>
              </a:rPr>
              <a:t>室内恒温泳池</a:t>
            </a:r>
            <a:endParaRPr lang="zh-CN" altLang="en-US" sz="7500" dirty="0"/>
          </a:p>
        </p:txBody>
      </p:sp>
      <p:sp>
        <p:nvSpPr>
          <p:cNvPr id="14" name="Object 702">
            <a:extLst>
              <a:ext uri="{FF2B5EF4-FFF2-40B4-BE49-F238E27FC236}">
                <a16:creationId xmlns:a16="http://schemas.microsoft.com/office/drawing/2014/main" id="{C07CAC63-1D62-CF49-9D2C-D4D06E9BFBDA}"/>
              </a:ext>
            </a:extLst>
          </p:cNvPr>
          <p:cNvSpPr txBox="1"/>
          <p:nvPr/>
        </p:nvSpPr>
        <p:spPr>
          <a:xfrm>
            <a:off x="1402774" y="2807548"/>
            <a:ext cx="7214753" cy="1219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sz="3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SWIMMING POOL</a:t>
            </a:r>
            <a:endParaRPr lang="en-US" altLang="zh-CN" sz="3700" i="1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ct val="114166"/>
              </a:lnSpc>
            </a:pPr>
            <a:endParaRPr lang="en-US" altLang="zh-CN" sz="37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ct val="114166"/>
              </a:lnSpc>
            </a:pPr>
            <a:endParaRPr lang="en-US" altLang="zh-CN" sz="3700" i="1" spc="-300" dirty="0">
              <a:solidFill>
                <a:schemeClr val="tx1">
                  <a:lumMod val="50000"/>
                  <a:lumOff val="5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15" name="Object 405">
            <a:extLst>
              <a:ext uri="{FF2B5EF4-FFF2-40B4-BE49-F238E27FC236}">
                <a16:creationId xmlns:a16="http://schemas.microsoft.com/office/drawing/2014/main" id="{530DBD72-C21E-7C4E-ABAD-579487D807E4}"/>
              </a:ext>
            </a:extLst>
          </p:cNvPr>
          <p:cNvSpPr txBox="1"/>
          <p:nvPr/>
        </p:nvSpPr>
        <p:spPr>
          <a:xfrm>
            <a:off x="1458193" y="4116184"/>
            <a:ext cx="5916278" cy="587568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just">
              <a:lnSpc>
                <a:spcPct val="118585"/>
              </a:lnSpc>
            </a:pPr>
            <a:r>
              <a:rPr lang="zh-CN" altLang="en-US" sz="2700" dirty="0">
                <a:solidFill>
                  <a:schemeClr val="bg2">
                    <a:lumMod val="75000"/>
                  </a:schemeClr>
                </a:solidFill>
                <a:latin typeface="OPPOSans-R"/>
                <a:ea typeface="OPPOSans-R"/>
              </a:rPr>
              <a:t>远离尘嚣，水境意欲透过自然、平静而持续的力量，惬意舒适沉浸在室内恒温泳池地水波中，享受水波灵动时光；独具现代感的豪华硬核健身中心，享受酣畅动感一刻，亦或在静谧的康体中心进行专业的瑜伽舒展，焕发身心活力，是宾客放松身心、增添活力的首选之地。</a:t>
            </a:r>
          </a:p>
          <a:p>
            <a:pPr algn="just">
              <a:lnSpc>
                <a:spcPct val="118585"/>
              </a:lnSpc>
            </a:pPr>
            <a:endParaRPr lang="zh-CN" altLang="en-US" sz="2700" dirty="0">
              <a:solidFill>
                <a:schemeClr val="bg2">
                  <a:lumMod val="75000"/>
                </a:schemeClr>
              </a:solidFill>
              <a:latin typeface="OPPOSans-R"/>
              <a:ea typeface="OPPOSans-R"/>
            </a:endParaRPr>
          </a:p>
        </p:txBody>
      </p:sp>
      <p:sp>
        <p:nvSpPr>
          <p:cNvPr id="16" name="Object 3010">
            <a:extLst>
              <a:ext uri="{FF2B5EF4-FFF2-40B4-BE49-F238E27FC236}">
                <a16:creationId xmlns:a16="http://schemas.microsoft.com/office/drawing/2014/main" id="{0CB48998-C152-4F45-A168-5FB067ECBE73}"/>
              </a:ext>
            </a:extLst>
          </p:cNvPr>
          <p:cNvSpPr txBox="1"/>
          <p:nvPr/>
        </p:nvSpPr>
        <p:spPr>
          <a:xfrm>
            <a:off x="1513610" y="12211475"/>
            <a:ext cx="5860861" cy="379459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14166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</a:rPr>
              <a:t>IMAGINE | EXPLORE | DISCOVER |ART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949FCED-6449-6E4C-8C61-116D1082D944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2096D85-100B-FF47-8C17-841294C6EE2C}"/>
              </a:ext>
            </a:extLst>
          </p:cNvPr>
          <p:cNvSpPr txBox="1"/>
          <p:nvPr/>
        </p:nvSpPr>
        <p:spPr>
          <a:xfrm>
            <a:off x="1458192" y="9593023"/>
            <a:ext cx="257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5F</a:t>
            </a:r>
            <a:endParaRPr kumimoji="1" lang="zh-CN" alt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5551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8CD6F7-9319-C74C-9B3D-888DAFA445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9151" y="0"/>
            <a:ext cx="10155828" cy="67705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0E96733-B163-0D49-AC40-B5E6678773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9150" y="6945449"/>
            <a:ext cx="10155828" cy="677055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A59A3F-8E61-144E-BAF6-2D03E39B99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0073" y="6945449"/>
            <a:ext cx="10149061" cy="67705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E8C67E8-3567-1C45-B599-A933E6BD5F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690" y="0"/>
            <a:ext cx="10155828" cy="677055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288A747-32AC-4B4F-8EC6-4A073B6FCFAA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117D540-2BE5-574C-8A10-63B0E45B52DB}"/>
              </a:ext>
            </a:extLst>
          </p:cNvPr>
          <p:cNvSpPr txBox="1"/>
          <p:nvPr/>
        </p:nvSpPr>
        <p:spPr>
          <a:xfrm>
            <a:off x="4126612" y="603958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康体中心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BD681E7-4413-7E49-A46A-7E77A8F80996}"/>
              </a:ext>
            </a:extLst>
          </p:cNvPr>
          <p:cNvSpPr txBox="1"/>
          <p:nvPr/>
        </p:nvSpPr>
        <p:spPr>
          <a:xfrm>
            <a:off x="4044136" y="1283883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健身房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40073A-60E4-2540-9253-7DAA23375CE3}"/>
              </a:ext>
            </a:extLst>
          </p:cNvPr>
          <p:cNvSpPr txBox="1"/>
          <p:nvPr/>
        </p:nvSpPr>
        <p:spPr>
          <a:xfrm>
            <a:off x="14460312" y="12894101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SPA</a:t>
            </a:r>
            <a:r>
              <a:rPr kumimoji="1" lang="zh-CN" altLang="en-US" sz="32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休闲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6F667D9-DB4A-FA4F-9ACF-8F2A0FC32C9E}"/>
              </a:ext>
            </a:extLst>
          </p:cNvPr>
          <p:cNvSpPr txBox="1"/>
          <p:nvPr/>
        </p:nvSpPr>
        <p:spPr>
          <a:xfrm>
            <a:off x="14505776" y="5684489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游泳池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5BBB7AE-C59E-D04C-BDC3-8A5DC3023A22}"/>
              </a:ext>
            </a:extLst>
          </p:cNvPr>
          <p:cNvSpPr txBox="1"/>
          <p:nvPr/>
        </p:nvSpPr>
        <p:spPr>
          <a:xfrm>
            <a:off x="15921548" y="5854917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25m*10m</a:t>
            </a:r>
            <a:r>
              <a:rPr lang="zh-CN" altLang="zh-CN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</a:t>
            </a:r>
            <a:endParaRPr kumimoji="1" lang="zh-CN" altLang="en-US" b="1" dirty="0">
              <a:solidFill>
                <a:schemeClr val="bg1">
                  <a:lumMod val="9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6BDD4CC-9815-E144-B758-F1734ED2F940}"/>
              </a:ext>
            </a:extLst>
          </p:cNvPr>
          <p:cNvSpPr txBox="1"/>
          <p:nvPr/>
        </p:nvSpPr>
        <p:spPr>
          <a:xfrm>
            <a:off x="5459908" y="13026985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609M²</a:t>
            </a:r>
            <a:r>
              <a:rPr lang="zh-CN" altLang="zh-CN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</a:t>
            </a:r>
            <a:endParaRPr kumimoji="1" lang="zh-CN" altLang="en-US" b="1" dirty="0">
              <a:solidFill>
                <a:schemeClr val="bg1">
                  <a:lumMod val="9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05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843CB8D-6E32-634D-A14A-CEF0039EB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4" y="909880"/>
            <a:ext cx="23492430" cy="8206411"/>
          </a:xfrm>
          <a:prstGeom prst="rect">
            <a:avLst/>
          </a:prstGeom>
        </p:spPr>
      </p:pic>
      <p:sp>
        <p:nvSpPr>
          <p:cNvPr id="8" name="Object 405">
            <a:extLst>
              <a:ext uri="{FF2B5EF4-FFF2-40B4-BE49-F238E27FC236}">
                <a16:creationId xmlns:a16="http://schemas.microsoft.com/office/drawing/2014/main" id="{24BF95CA-9655-CF4A-97D1-A93542842E84}"/>
              </a:ext>
            </a:extLst>
          </p:cNvPr>
          <p:cNvSpPr txBox="1"/>
          <p:nvPr/>
        </p:nvSpPr>
        <p:spPr>
          <a:xfrm>
            <a:off x="1818146" y="9868433"/>
            <a:ext cx="16827763" cy="2425168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800"/>
              </a:lnSpc>
            </a:pP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至苏州站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:30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公里                                                  至吴江长途汽车站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:10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公里</a:t>
            </a:r>
            <a:endParaRPr lang="en-US" altLang="zh-CN" sz="2800" b="1" dirty="0">
              <a:solidFill>
                <a:schemeClr val="bg2">
                  <a:lumMod val="7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中国旗袍小镇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:8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公里                                             至苏州湾梦幻水世界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:5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公里</a:t>
            </a:r>
            <a:endParaRPr lang="en-US" altLang="zh-CN" sz="2800" b="1" dirty="0">
              <a:solidFill>
                <a:schemeClr val="bg2">
                  <a:lumMod val="7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震泽古镇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:17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公里                                                   黎里古镇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: 29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公里   </a:t>
            </a:r>
            <a:endParaRPr lang="en-US" altLang="zh-CN" sz="2800" b="1" dirty="0">
              <a:solidFill>
                <a:schemeClr val="bg2">
                  <a:lumMod val="7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同里景区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:20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公里                                                  苏州园林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: 32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公里</a:t>
            </a:r>
            <a:endParaRPr lang="en-US" altLang="zh-CN" sz="2800" b="1" dirty="0">
              <a:solidFill>
                <a:schemeClr val="bg2">
                  <a:lumMod val="7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至购物中心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(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万象汇，吾悦广场等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):2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公里   </a:t>
            </a:r>
          </a:p>
        </p:txBody>
      </p:sp>
    </p:spTree>
    <p:extLst>
      <p:ext uri="{BB962C8B-B14F-4D97-AF65-F5344CB8AC3E}">
        <p14:creationId xmlns:p14="http://schemas.microsoft.com/office/powerpoint/2010/main" val="1983327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001DCEC-B46A-D54A-BA50-C9B24C32BA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  <p:sp>
        <p:nvSpPr>
          <p:cNvPr id="2104" name="Object 2104"/>
          <p:cNvSpPr txBox="1"/>
          <p:nvPr/>
        </p:nvSpPr>
        <p:spPr>
          <a:xfrm>
            <a:off x="1034784" y="5683639"/>
            <a:ext cx="3488241" cy="90523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89147"/>
              </a:lnSpc>
            </a:pPr>
            <a:r>
              <a:rPr lang="zh-CN" sz="5500" b="0" i="0" dirty="0">
                <a:solidFill>
                  <a:srgbClr val="B5A66E"/>
                </a:solidFill>
                <a:latin typeface="OPPOSans-B"/>
                <a:ea typeface="OPPOSans-B"/>
              </a:rPr>
              <a:t>THANKS</a:t>
            </a:r>
            <a:endParaRPr lang="zh-CN" altLang="en-US" sz="5500" dirty="0">
              <a:solidFill>
                <a:srgbClr val="B5A66E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FD981F-ED71-6645-AD84-8DEF89945C48}"/>
              </a:ext>
            </a:extLst>
          </p:cNvPr>
          <p:cNvSpPr txBox="1"/>
          <p:nvPr/>
        </p:nvSpPr>
        <p:spPr>
          <a:xfrm>
            <a:off x="992255" y="11736922"/>
            <a:ext cx="5525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地址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苏州市吴江区开平路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4088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号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7BB968-C2E8-DC43-9FB9-268216E28555}"/>
              </a:ext>
            </a:extLst>
          </p:cNvPr>
          <p:cNvSpPr txBox="1"/>
          <p:nvPr/>
        </p:nvSpPr>
        <p:spPr>
          <a:xfrm>
            <a:off x="992255" y="12272508"/>
            <a:ext cx="979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ADD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NO.4088 </a:t>
            </a:r>
            <a:r>
              <a:rPr kumimoji="1" lang="en-US" altLang="zh-CN" sz="2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Kaiping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Road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2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Wujiang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District, Suzhou</a:t>
            </a:r>
            <a:endParaRPr kumimoji="1"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EF0CE4-1508-5844-A176-72D0F213FA8D}"/>
              </a:ext>
            </a:extLst>
          </p:cNvPr>
          <p:cNvSpPr txBox="1"/>
          <p:nvPr/>
        </p:nvSpPr>
        <p:spPr>
          <a:xfrm>
            <a:off x="1019964" y="11121414"/>
            <a:ext cx="376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0512 - 8898 7777</a:t>
            </a:r>
            <a:endParaRPr kumimoji="1"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 descr="图片包含 游戏机, 盘子, 食物, 巴士&#10;&#10;描述已自动生成">
            <a:extLst>
              <a:ext uri="{FF2B5EF4-FFF2-40B4-BE49-F238E27FC236}">
                <a16:creationId xmlns:a16="http://schemas.microsoft.com/office/drawing/2014/main" id="{2AFB2B88-61BF-2D4D-9DBA-4736BD13A0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40" y="866524"/>
            <a:ext cx="4655442" cy="10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1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0C3E36-BB25-994E-AF0C-B9ACE9190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4" y="946669"/>
            <a:ext cx="13261665" cy="9499658"/>
          </a:xfrm>
          <a:prstGeom prst="rect">
            <a:avLst/>
          </a:prstGeom>
        </p:spPr>
      </p:pic>
      <p:sp>
        <p:nvSpPr>
          <p:cNvPr id="8" name="Object 405">
            <a:extLst>
              <a:ext uri="{FF2B5EF4-FFF2-40B4-BE49-F238E27FC236}">
                <a16:creationId xmlns:a16="http://schemas.microsoft.com/office/drawing/2014/main" id="{24BF95CA-9655-CF4A-97D1-A93542842E84}"/>
              </a:ext>
            </a:extLst>
          </p:cNvPr>
          <p:cNvSpPr txBox="1"/>
          <p:nvPr/>
        </p:nvSpPr>
        <p:spPr>
          <a:xfrm>
            <a:off x="1851602" y="11186078"/>
            <a:ext cx="21368616" cy="140455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苏州拥有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2,500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年悠久历史文化，亦是中国首批历史文化名城。以其丰富的文化底蕴，更被誉为 “人间天堂”。</a:t>
            </a:r>
            <a:endParaRPr lang="en-US" altLang="zh-CN" sz="2800" b="1" dirty="0">
              <a:solidFill>
                <a:schemeClr val="bg2">
                  <a:lumMod val="75000"/>
                </a:schemeClr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lnSpc>
                <a:spcPts val="3700"/>
              </a:lnSpc>
            </a:pP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这里有著名的苏州园林、虎丘以及被誉为“东方威尼斯”的水乡古镇同里等，特色景点众多。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7BC01F7-CF5C-1E4A-9313-2BEDAAF837C2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13CA859-EE5F-FA46-92D3-EE133917CE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7708" y="946669"/>
            <a:ext cx="12595946" cy="94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9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10320CB-B5C2-8D4A-9653-FFA8445B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8" y="909880"/>
            <a:ext cx="23492430" cy="9825219"/>
          </a:xfrm>
          <a:prstGeom prst="rect">
            <a:avLst/>
          </a:prstGeom>
        </p:spPr>
      </p:pic>
      <p:sp>
        <p:nvSpPr>
          <p:cNvPr id="11" name="Object 405">
            <a:extLst>
              <a:ext uri="{FF2B5EF4-FFF2-40B4-BE49-F238E27FC236}">
                <a16:creationId xmlns:a16="http://schemas.microsoft.com/office/drawing/2014/main" id="{E695A401-23AE-DE4E-8AB0-DFADA1D1FD71}"/>
              </a:ext>
            </a:extLst>
          </p:cNvPr>
          <p:cNvSpPr txBox="1"/>
          <p:nvPr/>
        </p:nvSpPr>
        <p:spPr>
          <a:xfrm>
            <a:off x="1352838" y="11831786"/>
            <a:ext cx="2110798" cy="140455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en-US" altLang="zh-CN" sz="3000" b="1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△</a:t>
            </a:r>
            <a:r>
              <a:rPr lang="zh-CN" altLang="en-US" sz="3000" b="1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 拙政园</a:t>
            </a:r>
          </a:p>
        </p:txBody>
      </p:sp>
      <p:sp>
        <p:nvSpPr>
          <p:cNvPr id="12" name="Object 405">
            <a:extLst>
              <a:ext uri="{FF2B5EF4-FFF2-40B4-BE49-F238E27FC236}">
                <a16:creationId xmlns:a16="http://schemas.microsoft.com/office/drawing/2014/main" id="{689EEB5E-37F2-CE4E-AD23-BAB875485162}"/>
              </a:ext>
            </a:extLst>
          </p:cNvPr>
          <p:cNvSpPr txBox="1"/>
          <p:nvPr/>
        </p:nvSpPr>
        <p:spPr>
          <a:xfrm>
            <a:off x="22009966" y="11831786"/>
            <a:ext cx="2110798" cy="140455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en-US" altLang="zh-CN" sz="30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△</a:t>
            </a:r>
            <a:r>
              <a:rPr lang="zh-CN" altLang="en-US" sz="30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 虎丘</a:t>
            </a:r>
          </a:p>
        </p:txBody>
      </p:sp>
    </p:spTree>
    <p:extLst>
      <p:ext uri="{BB962C8B-B14F-4D97-AF65-F5344CB8AC3E}">
        <p14:creationId xmlns:p14="http://schemas.microsoft.com/office/powerpoint/2010/main" val="3012144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10320CB-B5C2-8D4A-9653-FFA8445B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" y="909880"/>
            <a:ext cx="23492430" cy="982521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7BC01F7-CF5C-1E4A-9313-2BEDAAF837C2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Object 405">
            <a:extLst>
              <a:ext uri="{FF2B5EF4-FFF2-40B4-BE49-F238E27FC236}">
                <a16:creationId xmlns:a16="http://schemas.microsoft.com/office/drawing/2014/main" id="{E695A401-23AE-DE4E-8AB0-DFADA1D1FD71}"/>
              </a:ext>
            </a:extLst>
          </p:cNvPr>
          <p:cNvSpPr txBox="1"/>
          <p:nvPr/>
        </p:nvSpPr>
        <p:spPr>
          <a:xfrm>
            <a:off x="1574511" y="11831786"/>
            <a:ext cx="2969780" cy="140455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en-US" altLang="zh-CN" sz="3000" b="1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△</a:t>
            </a:r>
            <a:r>
              <a:rPr lang="zh-CN" altLang="en-US" sz="3000" b="1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 苏州博物馆</a:t>
            </a:r>
          </a:p>
        </p:txBody>
      </p:sp>
      <p:sp>
        <p:nvSpPr>
          <p:cNvPr id="12" name="Object 405">
            <a:extLst>
              <a:ext uri="{FF2B5EF4-FFF2-40B4-BE49-F238E27FC236}">
                <a16:creationId xmlns:a16="http://schemas.microsoft.com/office/drawing/2014/main" id="{689EEB5E-37F2-CE4E-AD23-BAB875485162}"/>
              </a:ext>
            </a:extLst>
          </p:cNvPr>
          <p:cNvSpPr txBox="1"/>
          <p:nvPr/>
        </p:nvSpPr>
        <p:spPr>
          <a:xfrm>
            <a:off x="21344948" y="11831786"/>
            <a:ext cx="2374034" cy="140455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en-US" altLang="zh-CN" sz="3000" b="1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△</a:t>
            </a:r>
            <a:r>
              <a:rPr lang="zh-CN" altLang="en-US" sz="3000" b="1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 苏州评弹</a:t>
            </a:r>
          </a:p>
        </p:txBody>
      </p:sp>
    </p:spTree>
    <p:extLst>
      <p:ext uri="{BB962C8B-B14F-4D97-AF65-F5344CB8AC3E}">
        <p14:creationId xmlns:p14="http://schemas.microsoft.com/office/powerpoint/2010/main" val="87345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10320CB-B5C2-8D4A-9653-FFA8445B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7" y="909881"/>
            <a:ext cx="23492430" cy="9825219"/>
          </a:xfrm>
          <a:prstGeom prst="rect">
            <a:avLst/>
          </a:prstGeom>
        </p:spPr>
      </p:pic>
      <p:sp>
        <p:nvSpPr>
          <p:cNvPr id="11" name="Object 405">
            <a:extLst>
              <a:ext uri="{FF2B5EF4-FFF2-40B4-BE49-F238E27FC236}">
                <a16:creationId xmlns:a16="http://schemas.microsoft.com/office/drawing/2014/main" id="{E695A401-23AE-DE4E-8AB0-DFADA1D1FD71}"/>
              </a:ext>
            </a:extLst>
          </p:cNvPr>
          <p:cNvSpPr txBox="1"/>
          <p:nvPr/>
        </p:nvSpPr>
        <p:spPr>
          <a:xfrm>
            <a:off x="1325129" y="11831786"/>
            <a:ext cx="2969780" cy="140455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en-US" altLang="zh-CN" sz="3000" b="1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△</a:t>
            </a:r>
            <a:r>
              <a:rPr lang="zh-CN" altLang="en-US" sz="3000" b="1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 苏州太湖</a:t>
            </a:r>
          </a:p>
        </p:txBody>
      </p:sp>
      <p:sp>
        <p:nvSpPr>
          <p:cNvPr id="12" name="Object 405">
            <a:extLst>
              <a:ext uri="{FF2B5EF4-FFF2-40B4-BE49-F238E27FC236}">
                <a16:creationId xmlns:a16="http://schemas.microsoft.com/office/drawing/2014/main" id="{689EEB5E-37F2-CE4E-AD23-BAB875485162}"/>
              </a:ext>
            </a:extLst>
          </p:cNvPr>
          <p:cNvSpPr txBox="1"/>
          <p:nvPr/>
        </p:nvSpPr>
        <p:spPr>
          <a:xfrm>
            <a:off x="21483494" y="11831786"/>
            <a:ext cx="2374034" cy="140455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en-US" altLang="zh-CN" sz="30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△</a:t>
            </a:r>
            <a:r>
              <a:rPr lang="zh-CN" altLang="en-US" sz="3000" b="1" dirty="0">
                <a:solidFill>
                  <a:schemeClr val="bg2">
                    <a:lumMod val="7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 退思园</a:t>
            </a:r>
          </a:p>
        </p:txBody>
      </p:sp>
    </p:spTree>
    <p:extLst>
      <p:ext uri="{BB962C8B-B14F-4D97-AF65-F5344CB8AC3E}">
        <p14:creationId xmlns:p14="http://schemas.microsoft.com/office/powerpoint/2010/main" val="4284800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10320CB-B5C2-8D4A-9653-FFA8445B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55" y="59427"/>
            <a:ext cx="24128220" cy="136565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7BC01F7-CF5C-1E4A-9313-2BEDAAF837C2}"/>
              </a:ext>
            </a:extLst>
          </p:cNvPr>
          <p:cNvSpPr/>
          <p:nvPr/>
        </p:nvSpPr>
        <p:spPr>
          <a:xfrm>
            <a:off x="0" y="0"/>
            <a:ext cx="277091" cy="13716000"/>
          </a:xfrm>
          <a:prstGeom prst="rect">
            <a:avLst/>
          </a:prstGeom>
          <a:solidFill>
            <a:srgbClr val="B5A66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Object 405">
            <a:extLst>
              <a:ext uri="{FF2B5EF4-FFF2-40B4-BE49-F238E27FC236}">
                <a16:creationId xmlns:a16="http://schemas.microsoft.com/office/drawing/2014/main" id="{689EEB5E-37F2-CE4E-AD23-BAB875485162}"/>
              </a:ext>
            </a:extLst>
          </p:cNvPr>
          <p:cNvSpPr txBox="1"/>
          <p:nvPr/>
        </p:nvSpPr>
        <p:spPr>
          <a:xfrm>
            <a:off x="16634403" y="12617192"/>
            <a:ext cx="1764433" cy="674562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3000" b="1" dirty="0">
                <a:solidFill>
                  <a:srgbClr val="B5A66E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太湖银鱼</a:t>
            </a:r>
          </a:p>
        </p:txBody>
      </p:sp>
      <p:sp>
        <p:nvSpPr>
          <p:cNvPr id="6" name="Object 405">
            <a:extLst>
              <a:ext uri="{FF2B5EF4-FFF2-40B4-BE49-F238E27FC236}">
                <a16:creationId xmlns:a16="http://schemas.microsoft.com/office/drawing/2014/main" id="{985D8579-1EE3-5743-A72D-2F18A1623FE8}"/>
              </a:ext>
            </a:extLst>
          </p:cNvPr>
          <p:cNvSpPr txBox="1"/>
          <p:nvPr/>
        </p:nvSpPr>
        <p:spPr>
          <a:xfrm>
            <a:off x="8946541" y="12525757"/>
            <a:ext cx="1764433" cy="674562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明清街</a:t>
            </a:r>
          </a:p>
        </p:txBody>
      </p:sp>
      <p:sp>
        <p:nvSpPr>
          <p:cNvPr id="7" name="Object 405">
            <a:extLst>
              <a:ext uri="{FF2B5EF4-FFF2-40B4-BE49-F238E27FC236}">
                <a16:creationId xmlns:a16="http://schemas.microsoft.com/office/drawing/2014/main" id="{961DEDE9-DD6B-0847-A1C7-FD29CB55197A}"/>
              </a:ext>
            </a:extLst>
          </p:cNvPr>
          <p:cNvSpPr txBox="1"/>
          <p:nvPr/>
        </p:nvSpPr>
        <p:spPr>
          <a:xfrm>
            <a:off x="830770" y="5971315"/>
            <a:ext cx="1764433" cy="674562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3000" b="1" dirty="0">
                <a:solidFill>
                  <a:srgbClr val="B5A66E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鸡头米</a:t>
            </a:r>
          </a:p>
        </p:txBody>
      </p:sp>
      <p:sp>
        <p:nvSpPr>
          <p:cNvPr id="8" name="Object 405">
            <a:extLst>
              <a:ext uri="{FF2B5EF4-FFF2-40B4-BE49-F238E27FC236}">
                <a16:creationId xmlns:a16="http://schemas.microsoft.com/office/drawing/2014/main" id="{8A79DEC7-9F37-0F44-8319-4328BA027C1D}"/>
              </a:ext>
            </a:extLst>
          </p:cNvPr>
          <p:cNvSpPr txBox="1"/>
          <p:nvPr/>
        </p:nvSpPr>
        <p:spPr>
          <a:xfrm>
            <a:off x="16634403" y="5971315"/>
            <a:ext cx="1764433" cy="674562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3000" b="1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大闸蟹</a:t>
            </a:r>
          </a:p>
        </p:txBody>
      </p:sp>
      <p:sp>
        <p:nvSpPr>
          <p:cNvPr id="9" name="Object 405">
            <a:extLst>
              <a:ext uri="{FF2B5EF4-FFF2-40B4-BE49-F238E27FC236}">
                <a16:creationId xmlns:a16="http://schemas.microsoft.com/office/drawing/2014/main" id="{7D0C3476-275C-034D-887A-DE946191C2A3}"/>
              </a:ext>
            </a:extLst>
          </p:cNvPr>
          <p:cNvSpPr txBox="1"/>
          <p:nvPr/>
        </p:nvSpPr>
        <p:spPr>
          <a:xfrm>
            <a:off x="8824913" y="5971315"/>
            <a:ext cx="1764433" cy="674562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3000" b="1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袜底酥</a:t>
            </a:r>
          </a:p>
        </p:txBody>
      </p:sp>
      <p:sp>
        <p:nvSpPr>
          <p:cNvPr id="13" name="Object 405">
            <a:extLst>
              <a:ext uri="{FF2B5EF4-FFF2-40B4-BE49-F238E27FC236}">
                <a16:creationId xmlns:a16="http://schemas.microsoft.com/office/drawing/2014/main" id="{61C79BB5-B76B-7D40-9FDD-37B50571CBD9}"/>
              </a:ext>
            </a:extLst>
          </p:cNvPr>
          <p:cNvSpPr txBox="1"/>
          <p:nvPr/>
        </p:nvSpPr>
        <p:spPr>
          <a:xfrm>
            <a:off x="830770" y="12617192"/>
            <a:ext cx="1764433" cy="674562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3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青团子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FB2A89D-E2F3-CE40-B0D5-0772666CCE60}"/>
              </a:ext>
            </a:extLst>
          </p:cNvPr>
          <p:cNvSpPr/>
          <p:nvPr/>
        </p:nvSpPr>
        <p:spPr>
          <a:xfrm>
            <a:off x="8285018" y="0"/>
            <a:ext cx="16625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43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527998-4E3A-EB4F-985D-2CECF889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4" y="291305"/>
            <a:ext cx="23525018" cy="13133390"/>
          </a:xfrm>
          <a:prstGeom prst="rect">
            <a:avLst/>
          </a:prstGeom>
        </p:spPr>
      </p:pic>
      <p:sp>
        <p:nvSpPr>
          <p:cNvPr id="21" name="Object 405">
            <a:extLst>
              <a:ext uri="{FF2B5EF4-FFF2-40B4-BE49-F238E27FC236}">
                <a16:creationId xmlns:a16="http://schemas.microsoft.com/office/drawing/2014/main" id="{C3AA1190-A3DB-E94F-97D6-37AE0B674B36}"/>
              </a:ext>
            </a:extLst>
          </p:cNvPr>
          <p:cNvSpPr txBox="1"/>
          <p:nvPr/>
        </p:nvSpPr>
        <p:spPr>
          <a:xfrm>
            <a:off x="1001712" y="12563194"/>
            <a:ext cx="1764433" cy="674562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奥灶面</a:t>
            </a:r>
          </a:p>
        </p:txBody>
      </p:sp>
      <p:sp>
        <p:nvSpPr>
          <p:cNvPr id="22" name="Object 405">
            <a:extLst>
              <a:ext uri="{FF2B5EF4-FFF2-40B4-BE49-F238E27FC236}">
                <a16:creationId xmlns:a16="http://schemas.microsoft.com/office/drawing/2014/main" id="{8BFE1317-BF3A-4243-BDC5-326D54B565D6}"/>
              </a:ext>
            </a:extLst>
          </p:cNvPr>
          <p:cNvSpPr txBox="1"/>
          <p:nvPr/>
        </p:nvSpPr>
        <p:spPr>
          <a:xfrm>
            <a:off x="9023207" y="688428"/>
            <a:ext cx="1764433" cy="674562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3000" b="1" dirty="0">
                <a:solidFill>
                  <a:schemeClr val="bg1">
                    <a:lumMod val="95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桂花糖藕</a:t>
            </a:r>
          </a:p>
        </p:txBody>
      </p:sp>
      <p:sp>
        <p:nvSpPr>
          <p:cNvPr id="23" name="Object 405">
            <a:extLst>
              <a:ext uri="{FF2B5EF4-FFF2-40B4-BE49-F238E27FC236}">
                <a16:creationId xmlns:a16="http://schemas.microsoft.com/office/drawing/2014/main" id="{B15BA1E1-6328-9D43-A75D-16A6CFB75E71}"/>
              </a:ext>
            </a:extLst>
          </p:cNvPr>
          <p:cNvSpPr txBox="1"/>
          <p:nvPr/>
        </p:nvSpPr>
        <p:spPr>
          <a:xfrm>
            <a:off x="16973628" y="12548393"/>
            <a:ext cx="1064992" cy="536017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3000" b="1" dirty="0">
                <a:solidFill>
                  <a:schemeClr val="tx2">
                    <a:lumMod val="50000"/>
                  </a:schemeClr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爆鱼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5789BE6-E2B9-0949-8124-2FC9A213EB0D}"/>
              </a:ext>
            </a:extLst>
          </p:cNvPr>
          <p:cNvSpPr/>
          <p:nvPr/>
        </p:nvSpPr>
        <p:spPr>
          <a:xfrm>
            <a:off x="8488765" y="0"/>
            <a:ext cx="16625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F5AA091-3B7C-2A4C-8353-EFBEC3236BEC}"/>
              </a:ext>
            </a:extLst>
          </p:cNvPr>
          <p:cNvSpPr/>
          <p:nvPr/>
        </p:nvSpPr>
        <p:spPr>
          <a:xfrm>
            <a:off x="16304458" y="291304"/>
            <a:ext cx="221760" cy="1335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7398</TotalTime>
  <Words>1314</Words>
  <Application>Microsoft Macintosh PowerPoint</Application>
  <PresentationFormat>自定义</PresentationFormat>
  <Paragraphs>151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Arial</vt:lpstr>
      <vt:lpstr>Lantinghei SC Extralight</vt:lpstr>
      <vt:lpstr>Microsoft YaHei Light</vt:lpstr>
      <vt:lpstr>Lantinghei SC Demibold</vt:lpstr>
      <vt:lpstr>OPPOSans-R</vt:lpstr>
      <vt:lpstr>OPPOSans-B</vt:lpstr>
      <vt:lpstr>Microsoft YaHei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稿定设计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稿定设计 ppt</dc:title>
  <dc:subject>www.gaoding.com</dc:subject>
  <dc:creator>稿定设计</dc:creator>
  <cp:lastModifiedBy>am</cp:lastModifiedBy>
  <cp:revision>124</cp:revision>
  <cp:lastPrinted>2021-07-19T07:27:16Z</cp:lastPrinted>
  <dcterms:created xsi:type="dcterms:W3CDTF">2021-03-18T07:56:33Z</dcterms:created>
  <dcterms:modified xsi:type="dcterms:W3CDTF">2023-06-29T07:07:39Z</dcterms:modified>
</cp:coreProperties>
</file>